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63" r:id="rId5"/>
    <p:sldId id="267" r:id="rId6"/>
    <p:sldId id="265" r:id="rId7"/>
    <p:sldId id="266" r:id="rId8"/>
    <p:sldId id="268" r:id="rId9"/>
    <p:sldId id="261" r:id="rId10"/>
    <p:sldId id="270" r:id="rId11"/>
    <p:sldId id="259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61F5"/>
    <a:srgbClr val="3333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59" autoAdjust="0"/>
    <p:restoredTop sz="94690" autoAdjust="0"/>
  </p:normalViewPr>
  <p:slideViewPr>
    <p:cSldViewPr snapToGrid="0">
      <p:cViewPr>
        <p:scale>
          <a:sx n="64" d="100"/>
          <a:sy n="64" d="100"/>
        </p:scale>
        <p:origin x="1675" y="41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92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114165A-8D38-4D7E-8B5C-36452C758F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43B438-CD34-4395-8D7E-A924BA98B9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DEFBB7-2366-4B7B-B237-5B01603258CE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ABF7E8-1548-4E22-950C-DDE181AB3B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5668AE-AF73-4878-B098-DF2C74AD63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1AFAB-7579-40F9-A20D-F5729F88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6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6ECEA-F623-46BC-A44F-DA067AF2389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AE0FDE-3360-4492-B7C7-57652BE3D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57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1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Power Management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75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91CB-94F4-4340-A23C-B8D2DCD5E2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548605-B5D9-49E8-AC8B-DB5513843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BBE9D-73DC-43A2-BFD7-C2E1B46BE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33EC5-90C8-469D-8CF7-29A5C0AE9F58}" type="datetime1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632E9-8F7B-4B13-A6A4-90C5FA5F6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F068-10A6-477C-BFDE-2D7D997EC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648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4357E-EA11-43E0-9936-4F1662E85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523DE3-DC1D-4212-A4AB-4A0E4D9A8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AD9ED-D4FC-48CF-8610-D4B2FC915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E14F-1068-46C4-B0FD-ACF3259B35A5}" type="datetime1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F4724-BDB8-4B1F-8113-0B251268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AFA1D-4E57-4372-A157-1DA798A4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04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F06BB2-8356-4684-88A5-66D5C66BD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96D06-DE91-4013-A9A4-D9EA0D986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D937E-5E53-4F12-AC29-4DB85D4E1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AADD-B546-43FB-A390-D196A13FA43C}" type="datetime1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E02CC-BE2B-4829-90C2-E55EC5210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AEEF8-D7C3-4008-8421-C85195AF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303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BC8E-3F92-4DDE-8AA2-E776F6D5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18" y="250206"/>
            <a:ext cx="11891282" cy="869250"/>
          </a:xfr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/>
          <a:lstStyle>
            <a:lvl1pPr algn="l">
              <a:defRPr>
                <a:ln>
                  <a:solidFill>
                    <a:schemeClr val="bg2">
                      <a:lumMod val="5000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88293-6B41-43D5-B0D7-6624BC61F4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66998"/>
            <a:ext cx="10515600" cy="4780425"/>
          </a:xfrm>
        </p:spPr>
        <p:txBody>
          <a:bodyPr/>
          <a:lstStyle>
            <a:lvl1pPr marL="228600" indent="-228600">
              <a:lnSpc>
                <a:spcPct val="100000"/>
              </a:lnSpc>
              <a:buClr>
                <a:schemeClr val="bg2">
                  <a:lumMod val="50000"/>
                </a:schemeClr>
              </a:buClr>
              <a:buSzPct val="120000"/>
              <a:buFontTx/>
              <a:buBlip>
                <a:blip r:embed="rId2"/>
              </a:buBlip>
              <a:defRPr b="0"/>
            </a:lvl1pPr>
            <a:lvl2pPr>
              <a:lnSpc>
                <a:spcPct val="100000"/>
              </a:lnSpc>
              <a:buClr>
                <a:schemeClr val="bg2">
                  <a:lumMod val="50000"/>
                </a:schemeClr>
              </a:buClr>
              <a:defRPr/>
            </a:lvl2pPr>
            <a:lvl3pPr>
              <a:lnSpc>
                <a:spcPct val="100000"/>
              </a:lnSpc>
              <a:buClr>
                <a:schemeClr val="bg2">
                  <a:lumMod val="50000"/>
                </a:schemeClr>
              </a:buClr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CA61-967D-4786-B224-8BBFAFFE0C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219781"/>
            <a:ext cx="2743200" cy="365125"/>
          </a:xfrm>
        </p:spPr>
        <p:txBody>
          <a:bodyPr/>
          <a:lstStyle/>
          <a:p>
            <a:fld id="{83704377-1848-4469-87CE-5202C1E703AB}" type="datetime1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50A17-B44C-4756-B75D-F8BBDFD90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19781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23AF8-BC53-47C4-8980-56DF4F49C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19781"/>
            <a:ext cx="2743200" cy="365125"/>
          </a:xfrm>
        </p:spPr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D6EB8E-696B-4EEC-9DA7-204B715BA1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7" r="34796"/>
          <a:stretch/>
        </p:blipFill>
        <p:spPr>
          <a:xfrm>
            <a:off x="11007348" y="5659132"/>
            <a:ext cx="346452" cy="5613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16FEBCC-3E1A-410E-A14D-153FB4C51FB6}"/>
              </a:ext>
            </a:extLst>
          </p:cNvPr>
          <p:cNvSpPr/>
          <p:nvPr userDrawn="1"/>
        </p:nvSpPr>
        <p:spPr>
          <a:xfrm>
            <a:off x="0" y="0"/>
            <a:ext cx="12192000" cy="24080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77F9E-836E-413E-A297-AC960C2DB23C}"/>
              </a:ext>
            </a:extLst>
          </p:cNvPr>
          <p:cNvSpPr/>
          <p:nvPr userDrawn="1"/>
        </p:nvSpPr>
        <p:spPr>
          <a:xfrm>
            <a:off x="0" y="6607340"/>
            <a:ext cx="12192000" cy="25202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76BD41-2956-4DB9-BF78-FC3D1A83D0AA}"/>
              </a:ext>
            </a:extLst>
          </p:cNvPr>
          <p:cNvSpPr txBox="1">
            <a:spLocks/>
          </p:cNvSpPr>
          <p:nvPr userDrawn="1"/>
        </p:nvSpPr>
        <p:spPr>
          <a:xfrm>
            <a:off x="0" y="250206"/>
            <a:ext cx="300718" cy="86925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ln>
                  <a:solidFill>
                    <a:schemeClr val="bg2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066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8D47-0C83-4BB9-8126-EA2FD953F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08DFB-80D7-4505-8BE1-C56643747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1ABB4-063D-4F63-A14A-3CA9A77F4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91B6C-8DA3-46B3-9A54-649C63CFDF62}" type="datetime1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86F05-1806-4168-858F-9FAF86263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68C5C-4D78-41DB-B906-D5294EBD9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64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2FB6F-82D2-4C64-92F4-A4EC58A87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0012-B13D-44D2-9B51-620EAF7026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59B7F7-DFCF-481E-9F4A-753C92357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C2CEA-D5A5-48FD-9024-99C9BF4C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BA61D-F339-468E-97C9-7A4877E5C9AC}" type="datetime1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BB9A30-8311-404A-8CB4-1FCB5A7FD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A43C6-034A-462C-A5A3-D0C422E4F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33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5F597-296A-4A70-B61E-9ED321429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69D16-7037-4BB4-AA09-0077B58DB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44EF7-9E9B-4DD0-AD09-23920E9DA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337CAB-0553-4F8E-8B3B-A58DCFC32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CD022F-D7AD-40C8-B097-A703522504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DB988E-4D1E-45CD-A647-C5CCB24C4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D418-B82F-44D5-8A48-53E5609D7D89}" type="datetime1">
              <a:rPr lang="en-US" smtClean="0"/>
              <a:t>1/29/2023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959FF7-FCD9-4F15-9683-35DDDD2AC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F81C4-8740-46A4-B7A1-98F5A0988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22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E49B5-9F0E-47CE-BD7B-36EB4F25C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0805B-0442-4DD0-9B48-7D15EE901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79E77-15E8-4622-9926-A79D06FA9A4B}" type="datetime1">
              <a:rPr lang="en-US" smtClean="0"/>
              <a:t>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807273-8DF9-4DBA-B945-C48722BB0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F62DA-FE13-44F0-B9EE-3F78A123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685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E38BA1-FF68-4315-A0E7-FCE2D6EE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E1163-F0B0-4392-A67C-6C6AFB4C071B}" type="datetime1">
              <a:rPr lang="en-US" smtClean="0"/>
              <a:t>1/29/2023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A026C-845F-41E4-AD97-4C920CF8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6C6E4-92A5-4931-BB3F-4143C1E0D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59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B9929-B01E-48E2-A238-34D7A350E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F8241-A22E-40D3-853C-DAA6A3FE8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2D8F33-F542-4C1C-9052-16087AA25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863B6-1D20-4A73-8ED4-4E38C234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F178-E7C4-4ED8-9669-6768F19A6037}" type="datetime1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A98AE-10A4-4E1A-815D-EDAC7D460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00C89-659C-4BD0-A360-AECE868E5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76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20FAB-6DA1-48C9-9CCB-B179857CD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44D88E-55D0-44B7-9704-BAC4A2B81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0213E-9AEB-4008-9053-F64FB5AD2A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56D96-535A-423E-AF6F-6F20AE3F9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E9661-079B-4393-85A5-7F2965BCB6ED}" type="datetime1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97E96-B56F-47DC-8D57-4F10DCD9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99530-CC1C-4749-8A43-7743F02E5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64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13FFB6-C87F-4584-ACE6-ABE403810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B561C-4628-4AB6-B91F-F19D35E5C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3C9F9-B339-4D5B-9D1C-53A62DA8B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6C31B-AD6D-4135-BE2B-8511C9627EAA}" type="datetime1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D655E-C86F-4B3A-AA28-D34989C51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95CAD-89A5-4FA7-9CC8-6A0CB7C927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6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who.int/iris/handle/10665/254631" TargetMode="External"/><Relationship Id="rId2" Type="http://schemas.openxmlformats.org/officeDocument/2006/relationships/hyperlink" Target="https://doi.org/10.52107/mrc.ajg6r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52107/mrc.qx5yo1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10" Type="http://schemas.openxmlformats.org/officeDocument/2006/relationships/image" Target="../media/image13.emf"/><Relationship Id="rId4" Type="http://schemas.openxmlformats.org/officeDocument/2006/relationships/image" Target="../media/image7.emf"/><Relationship Id="rId9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59FB-4791-49D3-8EE6-E127AC759F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492" y="389672"/>
            <a:ext cx="11582400" cy="1720964"/>
          </a:xfrm>
          <a:solidFill>
            <a:schemeClr val="bg2">
              <a:lumMod val="5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300" b="1" dirty="0">
                <a:solidFill>
                  <a:schemeClr val="bg1"/>
                </a:solidFill>
              </a:rPr>
              <a:t>MRC River Monitoring Technology Competition</a:t>
            </a:r>
            <a:br>
              <a:rPr lang="en-US" sz="4300" b="1" dirty="0">
                <a:solidFill>
                  <a:schemeClr val="bg1"/>
                </a:solidFill>
              </a:rPr>
            </a:b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ED135-6DC9-454D-8F0D-F6C4E96C2A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04789"/>
            <a:ext cx="9144000" cy="4434213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Topic: Water Quality Monitoring System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Virbora NY, Socheata LEAVCHUM, Sokheang EANG</a:t>
            </a:r>
          </a:p>
          <a:p>
            <a:endParaRPr lang="en-US" dirty="0"/>
          </a:p>
          <a:p>
            <a:r>
              <a:rPr lang="en-US" dirty="0"/>
              <a:t>National Polytechnic Institute of Cambodia</a:t>
            </a:r>
          </a:p>
          <a:p>
            <a:r>
              <a:rPr lang="en-US" dirty="0"/>
              <a:t>Phnom Penh, Cambodia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77AD96-CB49-48D4-8536-2881B878E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435" y="3172131"/>
            <a:ext cx="1324708" cy="13306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FF9B73-04D9-4EA1-90FA-32564A3FCC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0" r="34103"/>
          <a:stretch/>
        </p:blipFill>
        <p:spPr>
          <a:xfrm>
            <a:off x="7205034" y="3032314"/>
            <a:ext cx="1014047" cy="16102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767178-9432-4047-86AE-B3BBB41B10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9338" y="3310881"/>
            <a:ext cx="1579684" cy="105312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3EB5A4-E4A9-4620-8409-51AB6C890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111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805A-B54A-46FE-8483-E4720F603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5BDAE-6983-4948-89CC-B7B48644F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	</a:t>
            </a:r>
            <a:r>
              <a:rPr lang="en-US" sz="2600" dirty="0"/>
              <a:t>In conclusion, the system could collect data and display the value in real-time on the computer. However, some sensors take up to three minutes for each sampling, which could lead to some measurement delays.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Future Work Includes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Solar Tracker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Wireless Communication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Automatic Data Backup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1F28F-F4C3-4B4F-8374-1A34F364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18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4764A-D33C-47FB-911C-3AA82BD42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A1750-C9CC-4789-A77C-145D372E0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11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AAB0F-A44D-4F43-A948-2CC3FEC30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dirty="0"/>
              <a:t>[1]. MRC. (2018). 2016 Lower Mekong Regional Water Quality Monitoring Report . Vientiane: MRC Secretariat.     </a:t>
            </a:r>
          </a:p>
          <a:p>
            <a:pPr marL="0" indent="0">
              <a:buNone/>
            </a:pPr>
            <a:r>
              <a:rPr lang="en-US" sz="1600" dirty="0"/>
              <a:t>      </a:t>
            </a:r>
            <a:r>
              <a:rPr lang="en-US" sz="1600" dirty="0">
                <a:hlinkClick r:id="rId2"/>
              </a:rPr>
              <a:t>https://doi.org/10.52107/mrc.ajg6r1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[2]. World Health Organization. (‎2017)‎. Water quality and health - review of turbidity: information for regulators and  </a:t>
            </a:r>
          </a:p>
          <a:p>
            <a:pPr marL="0" indent="0">
              <a:buNone/>
            </a:pPr>
            <a:r>
              <a:rPr lang="en-US" sz="1600" dirty="0"/>
              <a:t>      water suppliers. World Health Organization. </a:t>
            </a:r>
            <a:r>
              <a:rPr lang="en-US" sz="16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https://apps.who.int/iris/handle/10665/254631</a:t>
            </a:r>
            <a:r>
              <a:rPr lang="en-US" sz="1600" dirty="0"/>
              <a:t>. License: CC BY-</a:t>
            </a:r>
          </a:p>
          <a:p>
            <a:pPr marL="0" indent="0">
              <a:buNone/>
            </a:pPr>
            <a:r>
              <a:rPr lang="en-US" sz="1600" dirty="0"/>
              <a:t>      NC-SA 3.0 </a:t>
            </a:r>
            <a:r>
              <a:rPr lang="en-US" sz="1600" dirty="0" err="1"/>
              <a:t>IGO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[3]. “Dissolved oxygen (DO) | A monitor's Guide to Water Quality.” [Online]. Available: </a:t>
            </a:r>
          </a:p>
          <a:p>
            <a:pPr marL="0" indent="0">
              <a:buNone/>
            </a:pPr>
            <a:r>
              <a:rPr lang="en-US" sz="1600" dirty="0"/>
              <a:t>      https://datastream.org/en/guide/dissolved-oxygen. [Accessed: 28-Jan-2023]. </a:t>
            </a:r>
          </a:p>
          <a:p>
            <a:pPr marL="0" indent="0">
              <a:buNone/>
            </a:pPr>
            <a:r>
              <a:rPr lang="en-US" sz="1600" dirty="0"/>
              <a:t>[4]. “Data Portal,” MRC. [Online]. Available: https://portal.mrcmekong.org/time-series/dissolved-oxygen.</a:t>
            </a:r>
          </a:p>
          <a:p>
            <a:pPr marL="0" indent="0">
              <a:buNone/>
            </a:pPr>
            <a:r>
              <a:rPr lang="en-US" sz="1600" dirty="0"/>
              <a:t>       [Accessed: 28-Jan-2023]. </a:t>
            </a:r>
          </a:p>
          <a:p>
            <a:pPr marL="0" indent="0">
              <a:buNone/>
            </a:pPr>
            <a:r>
              <a:rPr lang="en-US" sz="1600" dirty="0"/>
              <a:t>[5]. MRC. (2021). Situation Report on Dry Season Hydrological Conditions in the Lower Mekong River Basin:  </a:t>
            </a:r>
          </a:p>
          <a:p>
            <a:pPr marL="0" indent="0">
              <a:buNone/>
            </a:pPr>
            <a:r>
              <a:rPr lang="en-US" sz="1600" dirty="0"/>
              <a:t>      November 2020–May 2021. Vientiane: MRC Secretariat. </a:t>
            </a:r>
            <a:r>
              <a:rPr lang="en-US" sz="1600" dirty="0">
                <a:hlinkClick r:id="rId4"/>
              </a:rPr>
              <a:t>https://doi.org/10.52107/mrc.qx5yo1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[6]. MRC. (2022). Mekong Low Flow and Drought Conditions in 2019–2021. Vientiane: </a:t>
            </a:r>
            <a:r>
              <a:rPr lang="en-US" sz="1600" dirty="0" err="1"/>
              <a:t>MRCnSecretariat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r>
              <a:rPr lang="en-US" sz="1600" dirty="0"/>
              <a:t>      https://doi.org/10.52107/mrc.qx5yo7</a:t>
            </a:r>
          </a:p>
          <a:p>
            <a:pPr marL="0" indent="0">
              <a:buNone/>
            </a:pPr>
            <a:r>
              <a:rPr lang="en-US" sz="1600" dirty="0"/>
              <a:t>[7]. MRC. (2021). Technical Guidelines on the Implementation of the Procedures for Water Quality . Vientiane: MRC</a:t>
            </a:r>
          </a:p>
          <a:p>
            <a:pPr marL="0" indent="0">
              <a:buNone/>
            </a:pPr>
            <a:r>
              <a:rPr lang="en-US" sz="1600" dirty="0"/>
              <a:t>      Secretariat. https://doi.org/10.52107/mrc.ay2l12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62157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5AE1C-581D-447C-8EBE-D2791F22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6C7BC-0783-449F-994D-25E9F730D93F}"/>
              </a:ext>
            </a:extLst>
          </p:cNvPr>
          <p:cNvSpPr txBox="1"/>
          <p:nvPr/>
        </p:nvSpPr>
        <p:spPr>
          <a:xfrm>
            <a:off x="5152506" y="2413337"/>
            <a:ext cx="81215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sz="6000" dirty="0">
                <a:solidFill>
                  <a:schemeClr val="bg2">
                    <a:lumMod val="50000"/>
                  </a:schemeClr>
                </a:solidFill>
                <a:latin typeface="Khmer OS Muol" panose="02000500000000020004" pitchFamily="2" charset="0"/>
                <a:cs typeface="Khmer OS Muol" panose="02000500000000020004" pitchFamily="2" charset="0"/>
              </a:rPr>
              <a:t>សូមអរគុណ</a:t>
            </a:r>
            <a:endParaRPr lang="en-US" sz="6000" dirty="0">
              <a:solidFill>
                <a:schemeClr val="bg2">
                  <a:lumMod val="50000"/>
                </a:schemeClr>
              </a:solidFill>
              <a:latin typeface="Khmer OS Muol" panose="02000500000000020004" pitchFamily="2" charset="0"/>
              <a:cs typeface="Khmer OS Muol" panose="02000500000000020004" pitchFamily="2" charset="0"/>
            </a:endParaRPr>
          </a:p>
          <a:p>
            <a:pPr algn="ctr"/>
            <a:r>
              <a:rPr lang="en-US" sz="6600" dirty="0">
                <a:solidFill>
                  <a:schemeClr val="bg2">
                    <a:lumMod val="50000"/>
                  </a:schemeClr>
                </a:solidFill>
              </a:rPr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8AC1F-C4E5-46CD-94D6-87641BC40A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2" r="4122"/>
          <a:stretch/>
        </p:blipFill>
        <p:spPr>
          <a:xfrm>
            <a:off x="-121921" y="0"/>
            <a:ext cx="62179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9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44AB9-0FE9-40D7-9B9A-5C5773CF7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DE98-B9FC-4D21-9D33-296980324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514350" indent="-514350">
              <a:lnSpc>
                <a:spcPct val="100000"/>
              </a:lnSpc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dirty="0"/>
              <a:t>Methodology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Design and Implementation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Hardware Design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Software Design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Prototype Testing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Conclusion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C3A78-387B-48B0-BDDE-DBCFFFBE1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90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64F7-80E0-42E7-8795-11E20DA85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4818-3D16-4C70-8280-50495C96D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	</a:t>
            </a:r>
            <a:r>
              <a:rPr lang="en-US" sz="2400" b="1" dirty="0"/>
              <a:t>Water Quality Monitoring System </a:t>
            </a:r>
            <a:r>
              <a:rPr lang="en-US" sz="2400" dirty="0"/>
              <a:t>could collect and send real-time telemetry data from any water source. Using different types of sensors, the system can monitor the following data, such as: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Turbidity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PH (Potential of Hydrogen)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Dissolved Oxygen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Water Temperature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CD6013-8947-4E05-88E1-B79A19E7E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9DEBF-22FD-4404-83B0-8114E78F4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96538"/>
            <a:ext cx="10829925" cy="47804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Design Concept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 Solar Powered Monitoring System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Send Data from Measurement to the Server in Real-Time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Support Wired and Wireless Communication (Ethernet, GSM, LoRa)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Automatic Data Backup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Durable to Harsh Weather Conditions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24D8F-2CF0-4A78-A3FB-AE48F737B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4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82F8DE-286B-418A-980D-F7D11DD1B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Methodology</a:t>
            </a:r>
          </a:p>
        </p:txBody>
      </p:sp>
    </p:spTree>
    <p:extLst>
      <p:ext uri="{BB962C8B-B14F-4D97-AF65-F5344CB8AC3E}">
        <p14:creationId xmlns:p14="http://schemas.microsoft.com/office/powerpoint/2010/main" val="239690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1C1A-D084-402F-B0C9-E129840AC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Methodology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03421-A54B-4F30-AD53-F9951E7E8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21E338-DBF0-4E1B-900B-367F583897EF}"/>
              </a:ext>
            </a:extLst>
          </p:cNvPr>
          <p:cNvSpPr txBox="1"/>
          <p:nvPr/>
        </p:nvSpPr>
        <p:spPr>
          <a:xfrm flipH="1">
            <a:off x="4526143" y="6086430"/>
            <a:ext cx="3440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2.1 System Block Diagram</a:t>
            </a:r>
          </a:p>
        </p:txBody>
      </p:sp>
      <p:sp>
        <p:nvSpPr>
          <p:cNvPr id="8" name="AutoShape 2" descr="PV-module in circuitikz">
            <a:extLst>
              <a:ext uri="{FF2B5EF4-FFF2-40B4-BE49-F238E27FC236}">
                <a16:creationId xmlns:a16="http://schemas.microsoft.com/office/drawing/2014/main" id="{321E9E17-998A-48BC-B50B-89A9F5E685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5526" y="33242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5" name="Group 86">
            <a:extLst>
              <a:ext uri="{FF2B5EF4-FFF2-40B4-BE49-F238E27FC236}">
                <a16:creationId xmlns:a16="http://schemas.microsoft.com/office/drawing/2014/main" id="{E4E2CDB0-8E23-40A7-9625-505077B230B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217613" y="1330325"/>
            <a:ext cx="10058400" cy="4678363"/>
            <a:chOff x="767" y="838"/>
            <a:chExt cx="6336" cy="2947"/>
          </a:xfrm>
        </p:grpSpPr>
        <p:sp>
          <p:nvSpPr>
            <p:cNvPr id="86" name="AutoShape 85">
              <a:extLst>
                <a:ext uri="{FF2B5EF4-FFF2-40B4-BE49-F238E27FC236}">
                  <a16:creationId xmlns:a16="http://schemas.microsoft.com/office/drawing/2014/main" id="{72AD9F8C-9E1B-4A22-8D8B-3819E51668A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767" y="838"/>
              <a:ext cx="6336" cy="2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Line 87">
              <a:extLst>
                <a:ext uri="{FF2B5EF4-FFF2-40B4-BE49-F238E27FC236}">
                  <a16:creationId xmlns:a16="http://schemas.microsoft.com/office/drawing/2014/main" id="{D07357D3-A91B-4AAC-B69C-AC4B09193E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29" y="1384"/>
              <a:ext cx="352" cy="0"/>
            </a:xfrm>
            <a:prstGeom prst="line">
              <a:avLst/>
            </a:prstGeom>
            <a:noFill/>
            <a:ln w="14288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8">
              <a:extLst>
                <a:ext uri="{FF2B5EF4-FFF2-40B4-BE49-F238E27FC236}">
                  <a16:creationId xmlns:a16="http://schemas.microsoft.com/office/drawing/2014/main" id="{0A39E9E4-80EB-4A40-89AF-61FA3ECA3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" y="1360"/>
              <a:ext cx="73" cy="48"/>
            </a:xfrm>
            <a:custGeom>
              <a:avLst/>
              <a:gdLst>
                <a:gd name="T0" fmla="*/ 73 w 73"/>
                <a:gd name="T1" fmla="*/ 48 h 48"/>
                <a:gd name="T2" fmla="*/ 0 w 73"/>
                <a:gd name="T3" fmla="*/ 24 h 48"/>
                <a:gd name="T4" fmla="*/ 73 w 73"/>
                <a:gd name="T5" fmla="*/ 0 h 48"/>
                <a:gd name="T6" fmla="*/ 73 w 73"/>
                <a:gd name="T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" h="48">
                  <a:moveTo>
                    <a:pt x="73" y="48"/>
                  </a:moveTo>
                  <a:lnTo>
                    <a:pt x="0" y="24"/>
                  </a:lnTo>
                  <a:lnTo>
                    <a:pt x="73" y="0"/>
                  </a:lnTo>
                  <a:lnTo>
                    <a:pt x="73" y="4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9">
              <a:extLst>
                <a:ext uri="{FF2B5EF4-FFF2-40B4-BE49-F238E27FC236}">
                  <a16:creationId xmlns:a16="http://schemas.microsoft.com/office/drawing/2014/main" id="{EB33DE31-CE6D-4DED-94A9-00C9020FD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" y="1360"/>
              <a:ext cx="73" cy="48"/>
            </a:xfrm>
            <a:custGeom>
              <a:avLst/>
              <a:gdLst>
                <a:gd name="T0" fmla="*/ 0 w 73"/>
                <a:gd name="T1" fmla="*/ 0 h 48"/>
                <a:gd name="T2" fmla="*/ 73 w 73"/>
                <a:gd name="T3" fmla="*/ 24 h 48"/>
                <a:gd name="T4" fmla="*/ 0 w 73"/>
                <a:gd name="T5" fmla="*/ 48 h 48"/>
                <a:gd name="T6" fmla="*/ 0 w 73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" h="48">
                  <a:moveTo>
                    <a:pt x="0" y="0"/>
                  </a:moveTo>
                  <a:lnTo>
                    <a:pt x="73" y="24"/>
                  </a:lnTo>
                  <a:lnTo>
                    <a:pt x="0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Line 90">
              <a:extLst>
                <a:ext uri="{FF2B5EF4-FFF2-40B4-BE49-F238E27FC236}">
                  <a16:creationId xmlns:a16="http://schemas.microsoft.com/office/drawing/2014/main" id="{6FC5B2A1-DD0C-4BDB-96F0-E115234F27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78" y="1459"/>
              <a:ext cx="243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91">
              <a:extLst>
                <a:ext uri="{FF2B5EF4-FFF2-40B4-BE49-F238E27FC236}">
                  <a16:creationId xmlns:a16="http://schemas.microsoft.com/office/drawing/2014/main" id="{E69DCF4B-615C-4228-9BF4-E22011C37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6" y="1438"/>
              <a:ext cx="42" cy="42"/>
            </a:xfrm>
            <a:custGeom>
              <a:avLst/>
              <a:gdLst>
                <a:gd name="T0" fmla="*/ 0 w 42"/>
                <a:gd name="T1" fmla="*/ 0 h 42"/>
                <a:gd name="T2" fmla="*/ 42 w 42"/>
                <a:gd name="T3" fmla="*/ 21 h 42"/>
                <a:gd name="T4" fmla="*/ 0 w 42"/>
                <a:gd name="T5" fmla="*/ 42 h 42"/>
                <a:gd name="T6" fmla="*/ 0 w 42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42">
                  <a:moveTo>
                    <a:pt x="0" y="0"/>
                  </a:moveTo>
                  <a:lnTo>
                    <a:pt x="42" y="21"/>
                  </a:lnTo>
                  <a:lnTo>
                    <a:pt x="0" y="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92">
              <a:extLst>
                <a:ext uri="{FF2B5EF4-FFF2-40B4-BE49-F238E27FC236}">
                  <a16:creationId xmlns:a16="http://schemas.microsoft.com/office/drawing/2014/main" id="{727D1974-1173-43F0-AD8C-F65A669096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5" y="846"/>
              <a:ext cx="853" cy="1226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Rectangle 93">
              <a:extLst>
                <a:ext uri="{FF2B5EF4-FFF2-40B4-BE49-F238E27FC236}">
                  <a16:creationId xmlns:a16="http://schemas.microsoft.com/office/drawing/2014/main" id="{C2CDE2F7-C28A-4C6C-9CA0-F7CD71B4D5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931"/>
              <a:ext cx="701" cy="20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Rectangle 94">
              <a:extLst>
                <a:ext uri="{FF2B5EF4-FFF2-40B4-BE49-F238E27FC236}">
                  <a16:creationId xmlns:a16="http://schemas.microsoft.com/office/drawing/2014/main" id="{0F142E19-5093-4E57-B95B-9EBA4BBEAD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931"/>
              <a:ext cx="701" cy="205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Rectangle 95">
              <a:extLst>
                <a:ext uri="{FF2B5EF4-FFF2-40B4-BE49-F238E27FC236}">
                  <a16:creationId xmlns:a16="http://schemas.microsoft.com/office/drawing/2014/main" id="{AA123B99-CDD5-4551-BE96-C08C635E44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42" y="980"/>
              <a:ext cx="501" cy="1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Power Board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6" name="Rectangle 96">
              <a:extLst>
                <a:ext uri="{FF2B5EF4-FFF2-40B4-BE49-F238E27FC236}">
                  <a16:creationId xmlns:a16="http://schemas.microsoft.com/office/drawing/2014/main" id="{E44B6900-1E85-4A8C-A909-8835FD93EE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1613"/>
              <a:ext cx="701" cy="376"/>
            </a:xfrm>
            <a:prstGeom prst="rect">
              <a:avLst/>
            </a:pr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Rectangle 97">
              <a:extLst>
                <a:ext uri="{FF2B5EF4-FFF2-40B4-BE49-F238E27FC236}">
                  <a16:creationId xmlns:a16="http://schemas.microsoft.com/office/drawing/2014/main" id="{39A3F9C7-94DE-4654-9AE1-F2F883723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1613"/>
              <a:ext cx="701" cy="376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Rectangle 98">
              <a:extLst>
                <a:ext uri="{FF2B5EF4-FFF2-40B4-BE49-F238E27FC236}">
                  <a16:creationId xmlns:a16="http://schemas.microsoft.com/office/drawing/2014/main" id="{77CC8D70-1355-4AB0-89B6-4C1D71174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0" y="1756"/>
              <a:ext cx="310" cy="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Battery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9" name="Rectangle 99">
              <a:extLst>
                <a:ext uri="{FF2B5EF4-FFF2-40B4-BE49-F238E27FC236}">
                  <a16:creationId xmlns:a16="http://schemas.microsoft.com/office/drawing/2014/main" id="{B64D3735-D5A2-41B3-8363-8637BF6D95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1180"/>
              <a:ext cx="701" cy="376"/>
            </a:xfrm>
            <a:prstGeom prst="rect">
              <a:avLst/>
            </a:pr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Rectangle 100">
              <a:extLst>
                <a:ext uri="{FF2B5EF4-FFF2-40B4-BE49-F238E27FC236}">
                  <a16:creationId xmlns:a16="http://schemas.microsoft.com/office/drawing/2014/main" id="{6330607E-D1DF-4EB5-81FB-2C9EFD2E92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1180"/>
              <a:ext cx="701" cy="376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Rectangle 101">
              <a:extLst>
                <a:ext uri="{FF2B5EF4-FFF2-40B4-BE49-F238E27FC236}">
                  <a16:creationId xmlns:a16="http://schemas.microsoft.com/office/drawing/2014/main" id="{95739310-64AF-4DD6-B947-505D3C4858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0" y="1256"/>
              <a:ext cx="469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Power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Management</a:t>
              </a:r>
            </a:p>
          </p:txBody>
        </p:sp>
        <p:sp>
          <p:nvSpPr>
            <p:cNvPr id="102" name="Rectangle 102">
              <a:extLst>
                <a:ext uri="{FF2B5EF4-FFF2-40B4-BE49-F238E27FC236}">
                  <a16:creationId xmlns:a16="http://schemas.microsoft.com/office/drawing/2014/main" id="{8F6BB25C-C266-4338-99EB-AD612E1F08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8" y="1236"/>
              <a:ext cx="1414" cy="296"/>
            </a:xfrm>
            <a:prstGeom prst="rect">
              <a:avLst/>
            </a:pr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Rectangle 103">
              <a:extLst>
                <a:ext uri="{FF2B5EF4-FFF2-40B4-BE49-F238E27FC236}">
                  <a16:creationId xmlns:a16="http://schemas.microsoft.com/office/drawing/2014/main" id="{E0CA1DCF-8FF5-431E-B1F7-82A0ECE168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8" y="1236"/>
              <a:ext cx="1414" cy="296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Rectangle 104">
              <a:extLst>
                <a:ext uri="{FF2B5EF4-FFF2-40B4-BE49-F238E27FC236}">
                  <a16:creationId xmlns:a16="http://schemas.microsoft.com/office/drawing/2014/main" id="{FC05329C-2E36-4602-B3E6-088455345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8" y="1339"/>
              <a:ext cx="303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RS485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5" name="Rectangle 105">
              <a:extLst>
                <a:ext uri="{FF2B5EF4-FFF2-40B4-BE49-F238E27FC236}">
                  <a16:creationId xmlns:a16="http://schemas.microsoft.com/office/drawing/2014/main" id="{3F7E7455-1B94-47DF-BAAF-560AFD8B38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9" y="846"/>
              <a:ext cx="1580" cy="1226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Rectangle 106">
              <a:extLst>
                <a:ext uri="{FF2B5EF4-FFF2-40B4-BE49-F238E27FC236}">
                  <a16:creationId xmlns:a16="http://schemas.microsoft.com/office/drawing/2014/main" id="{E353E837-F4FC-402E-B3DC-9B3F7C431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8" y="1611"/>
              <a:ext cx="1415" cy="375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Rectangle 107">
              <a:extLst>
                <a:ext uri="{FF2B5EF4-FFF2-40B4-BE49-F238E27FC236}">
                  <a16:creationId xmlns:a16="http://schemas.microsoft.com/office/drawing/2014/main" id="{8B967427-4B2A-4AFB-B032-AC1687E82A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8" y="1745"/>
              <a:ext cx="620" cy="1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Sensor Interface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8" name="Rectangle 108">
              <a:extLst>
                <a:ext uri="{FF2B5EF4-FFF2-40B4-BE49-F238E27FC236}">
                  <a16:creationId xmlns:a16="http://schemas.microsoft.com/office/drawing/2014/main" id="{F58C482F-E698-4D0E-B520-B94275584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8" y="928"/>
              <a:ext cx="1415" cy="20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Rectangle 109">
              <a:extLst>
                <a:ext uri="{FF2B5EF4-FFF2-40B4-BE49-F238E27FC236}">
                  <a16:creationId xmlns:a16="http://schemas.microsoft.com/office/drawing/2014/main" id="{0E1DF760-F950-4351-BEAC-4C0DAB3D79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8" y="928"/>
              <a:ext cx="1415" cy="205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Rectangle 110">
              <a:extLst>
                <a:ext uri="{FF2B5EF4-FFF2-40B4-BE49-F238E27FC236}">
                  <a16:creationId xmlns:a16="http://schemas.microsoft.com/office/drawing/2014/main" id="{444374BB-4945-498C-9C8E-0CB0E3F924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1" y="979"/>
              <a:ext cx="553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Sub Controller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1" name="Rectangle 111">
              <a:extLst>
                <a:ext uri="{FF2B5EF4-FFF2-40B4-BE49-F238E27FC236}">
                  <a16:creationId xmlns:a16="http://schemas.microsoft.com/office/drawing/2014/main" id="{B1C72950-1275-4C7A-8F66-79A705AFBD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6" y="2550"/>
              <a:ext cx="533" cy="375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Rectangle 112">
              <a:extLst>
                <a:ext uri="{FF2B5EF4-FFF2-40B4-BE49-F238E27FC236}">
                  <a16:creationId xmlns:a16="http://schemas.microsoft.com/office/drawing/2014/main" id="{01F5A281-FFA7-414C-9C74-C92D562801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6" y="2635"/>
              <a:ext cx="166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pH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3" name="Rectangle 113">
              <a:extLst>
                <a:ext uri="{FF2B5EF4-FFF2-40B4-BE49-F238E27FC236}">
                  <a16:creationId xmlns:a16="http://schemas.microsoft.com/office/drawing/2014/main" id="{B40621F5-ECB6-453C-AE81-B0A71C309F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8" y="2736"/>
              <a:ext cx="285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Sensor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4" name="Rectangle 114">
              <a:extLst>
                <a:ext uri="{FF2B5EF4-FFF2-40B4-BE49-F238E27FC236}">
                  <a16:creationId xmlns:a16="http://schemas.microsoft.com/office/drawing/2014/main" id="{81FC0597-283C-499B-A85E-57958B1A3A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7" y="2550"/>
              <a:ext cx="533" cy="375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Rectangle 115">
              <a:extLst>
                <a:ext uri="{FF2B5EF4-FFF2-40B4-BE49-F238E27FC236}">
                  <a16:creationId xmlns:a16="http://schemas.microsoft.com/office/drawing/2014/main" id="{3BD479A1-D309-4DD9-935D-5C4EDE9E39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02" y="2635"/>
              <a:ext cx="176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DO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6" name="Rectangle 116">
              <a:extLst>
                <a:ext uri="{FF2B5EF4-FFF2-40B4-BE49-F238E27FC236}">
                  <a16:creationId xmlns:a16="http://schemas.microsoft.com/office/drawing/2014/main" id="{25586A63-DD23-4DE8-A4F6-3E9FCBC85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0" y="2736"/>
              <a:ext cx="285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Sensor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7" name="Rectangle 117">
              <a:extLst>
                <a:ext uri="{FF2B5EF4-FFF2-40B4-BE49-F238E27FC236}">
                  <a16:creationId xmlns:a16="http://schemas.microsoft.com/office/drawing/2014/main" id="{A6984D66-FC5D-4CF5-9060-481884C20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1" y="2550"/>
              <a:ext cx="534" cy="375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Rectangle 118">
              <a:extLst>
                <a:ext uri="{FF2B5EF4-FFF2-40B4-BE49-F238E27FC236}">
                  <a16:creationId xmlns:a16="http://schemas.microsoft.com/office/drawing/2014/main" id="{6F2AB094-D300-42A9-B031-EFC47D60B2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5" y="2635"/>
              <a:ext cx="527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Temperature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Rectangle 119">
              <a:extLst>
                <a:ext uri="{FF2B5EF4-FFF2-40B4-BE49-F238E27FC236}">
                  <a16:creationId xmlns:a16="http://schemas.microsoft.com/office/drawing/2014/main" id="{2C861B5D-8074-44AA-88A7-98AA2A338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4" y="2736"/>
              <a:ext cx="285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Sensor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0" name="Rectangle 120">
              <a:extLst>
                <a:ext uri="{FF2B5EF4-FFF2-40B4-BE49-F238E27FC236}">
                  <a16:creationId xmlns:a16="http://schemas.microsoft.com/office/drawing/2014/main" id="{A1BDE304-A022-465B-813F-B7B5F6506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" y="2550"/>
              <a:ext cx="533" cy="375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Rectangle 121">
              <a:extLst>
                <a:ext uri="{FF2B5EF4-FFF2-40B4-BE49-F238E27FC236}">
                  <a16:creationId xmlns:a16="http://schemas.microsoft.com/office/drawing/2014/main" id="{3FD4CF30-543D-438F-87E8-9831C1557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7" y="2635"/>
              <a:ext cx="383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Turbidity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2" name="Rectangle 122">
              <a:extLst>
                <a:ext uri="{FF2B5EF4-FFF2-40B4-BE49-F238E27FC236}">
                  <a16:creationId xmlns:a16="http://schemas.microsoft.com/office/drawing/2014/main" id="{DE20F413-C8AB-48A4-B7DD-88CD3E320E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5" y="2736"/>
              <a:ext cx="285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Sensor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3" name="Freeform 123">
              <a:extLst>
                <a:ext uri="{FF2B5EF4-FFF2-40B4-BE49-F238E27FC236}">
                  <a16:creationId xmlns:a16="http://schemas.microsoft.com/office/drawing/2014/main" id="{F2D54C51-A761-4B82-B1F7-47190A954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2" y="2023"/>
              <a:ext cx="1063" cy="527"/>
            </a:xfrm>
            <a:custGeom>
              <a:avLst/>
              <a:gdLst>
                <a:gd name="T0" fmla="*/ 0 w 1063"/>
                <a:gd name="T1" fmla="*/ 527 h 527"/>
                <a:gd name="T2" fmla="*/ 0 w 1063"/>
                <a:gd name="T3" fmla="*/ 219 h 527"/>
                <a:gd name="T4" fmla="*/ 1063 w 1063"/>
                <a:gd name="T5" fmla="*/ 219 h 527"/>
                <a:gd name="T6" fmla="*/ 1063 w 1063"/>
                <a:gd name="T7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63" h="527">
                  <a:moveTo>
                    <a:pt x="0" y="527"/>
                  </a:moveTo>
                  <a:lnTo>
                    <a:pt x="0" y="219"/>
                  </a:lnTo>
                  <a:lnTo>
                    <a:pt x="1063" y="219"/>
                  </a:lnTo>
                  <a:lnTo>
                    <a:pt x="1063" y="0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24">
              <a:extLst>
                <a:ext uri="{FF2B5EF4-FFF2-40B4-BE49-F238E27FC236}">
                  <a16:creationId xmlns:a16="http://schemas.microsoft.com/office/drawing/2014/main" id="{B252654E-6231-49E7-9ED2-AFBDF8884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4" y="1986"/>
              <a:ext cx="43" cy="43"/>
            </a:xfrm>
            <a:custGeom>
              <a:avLst/>
              <a:gdLst>
                <a:gd name="T0" fmla="*/ 0 w 43"/>
                <a:gd name="T1" fmla="*/ 43 h 43"/>
                <a:gd name="T2" fmla="*/ 21 w 43"/>
                <a:gd name="T3" fmla="*/ 0 h 43"/>
                <a:gd name="T4" fmla="*/ 43 w 43"/>
                <a:gd name="T5" fmla="*/ 43 h 43"/>
                <a:gd name="T6" fmla="*/ 0 w 43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43">
                  <a:moveTo>
                    <a:pt x="0" y="43"/>
                  </a:moveTo>
                  <a:lnTo>
                    <a:pt x="21" y="0"/>
                  </a:lnTo>
                  <a:lnTo>
                    <a:pt x="43" y="43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25">
              <a:extLst>
                <a:ext uri="{FF2B5EF4-FFF2-40B4-BE49-F238E27FC236}">
                  <a16:creationId xmlns:a16="http://schemas.microsoft.com/office/drawing/2014/main" id="{FDD2D476-6C6B-4969-AA72-0F444E7ED6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" y="2023"/>
              <a:ext cx="401" cy="527"/>
            </a:xfrm>
            <a:custGeom>
              <a:avLst/>
              <a:gdLst>
                <a:gd name="T0" fmla="*/ 0 w 401"/>
                <a:gd name="T1" fmla="*/ 527 h 527"/>
                <a:gd name="T2" fmla="*/ 0 w 401"/>
                <a:gd name="T3" fmla="*/ 219 h 527"/>
                <a:gd name="T4" fmla="*/ 401 w 401"/>
                <a:gd name="T5" fmla="*/ 219 h 527"/>
                <a:gd name="T6" fmla="*/ 401 w 401"/>
                <a:gd name="T7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1" h="527">
                  <a:moveTo>
                    <a:pt x="0" y="527"/>
                  </a:moveTo>
                  <a:lnTo>
                    <a:pt x="0" y="219"/>
                  </a:lnTo>
                  <a:lnTo>
                    <a:pt x="401" y="219"/>
                  </a:lnTo>
                  <a:lnTo>
                    <a:pt x="401" y="0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26">
              <a:extLst>
                <a:ext uri="{FF2B5EF4-FFF2-40B4-BE49-F238E27FC236}">
                  <a16:creationId xmlns:a16="http://schemas.microsoft.com/office/drawing/2014/main" id="{91C0CC47-9130-43E4-A704-2FCC18E74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4" y="1986"/>
              <a:ext cx="43" cy="43"/>
            </a:xfrm>
            <a:custGeom>
              <a:avLst/>
              <a:gdLst>
                <a:gd name="T0" fmla="*/ 0 w 43"/>
                <a:gd name="T1" fmla="*/ 43 h 43"/>
                <a:gd name="T2" fmla="*/ 21 w 43"/>
                <a:gd name="T3" fmla="*/ 0 h 43"/>
                <a:gd name="T4" fmla="*/ 43 w 43"/>
                <a:gd name="T5" fmla="*/ 43 h 43"/>
                <a:gd name="T6" fmla="*/ 0 w 43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43">
                  <a:moveTo>
                    <a:pt x="0" y="43"/>
                  </a:moveTo>
                  <a:lnTo>
                    <a:pt x="21" y="0"/>
                  </a:lnTo>
                  <a:lnTo>
                    <a:pt x="43" y="43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27">
              <a:extLst>
                <a:ext uri="{FF2B5EF4-FFF2-40B4-BE49-F238E27FC236}">
                  <a16:creationId xmlns:a16="http://schemas.microsoft.com/office/drawing/2014/main" id="{336856A3-ACDC-442C-B7B9-1447171689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5" y="2023"/>
              <a:ext cx="413" cy="527"/>
            </a:xfrm>
            <a:custGeom>
              <a:avLst/>
              <a:gdLst>
                <a:gd name="T0" fmla="*/ 413 w 413"/>
                <a:gd name="T1" fmla="*/ 527 h 527"/>
                <a:gd name="T2" fmla="*/ 413 w 413"/>
                <a:gd name="T3" fmla="*/ 219 h 527"/>
                <a:gd name="T4" fmla="*/ 0 w 413"/>
                <a:gd name="T5" fmla="*/ 219 h 527"/>
                <a:gd name="T6" fmla="*/ 0 w 413"/>
                <a:gd name="T7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3" h="527">
                  <a:moveTo>
                    <a:pt x="413" y="527"/>
                  </a:moveTo>
                  <a:lnTo>
                    <a:pt x="413" y="219"/>
                  </a:lnTo>
                  <a:lnTo>
                    <a:pt x="0" y="219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128">
              <a:extLst>
                <a:ext uri="{FF2B5EF4-FFF2-40B4-BE49-F238E27FC236}">
                  <a16:creationId xmlns:a16="http://schemas.microsoft.com/office/drawing/2014/main" id="{FF75E74C-B35E-4E88-8BD5-AFE7D58EF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4" y="1986"/>
              <a:ext cx="43" cy="43"/>
            </a:xfrm>
            <a:custGeom>
              <a:avLst/>
              <a:gdLst>
                <a:gd name="T0" fmla="*/ 0 w 43"/>
                <a:gd name="T1" fmla="*/ 43 h 43"/>
                <a:gd name="T2" fmla="*/ 21 w 43"/>
                <a:gd name="T3" fmla="*/ 0 h 43"/>
                <a:gd name="T4" fmla="*/ 43 w 43"/>
                <a:gd name="T5" fmla="*/ 43 h 43"/>
                <a:gd name="T6" fmla="*/ 0 w 43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43">
                  <a:moveTo>
                    <a:pt x="0" y="43"/>
                  </a:moveTo>
                  <a:lnTo>
                    <a:pt x="21" y="0"/>
                  </a:lnTo>
                  <a:lnTo>
                    <a:pt x="43" y="43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129">
              <a:extLst>
                <a:ext uri="{FF2B5EF4-FFF2-40B4-BE49-F238E27FC236}">
                  <a16:creationId xmlns:a16="http://schemas.microsoft.com/office/drawing/2014/main" id="{0949884E-25DB-429F-887A-DAC07D41B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5" y="2023"/>
              <a:ext cx="1074" cy="527"/>
            </a:xfrm>
            <a:custGeom>
              <a:avLst/>
              <a:gdLst>
                <a:gd name="T0" fmla="*/ 1074 w 1074"/>
                <a:gd name="T1" fmla="*/ 527 h 527"/>
                <a:gd name="T2" fmla="*/ 1074 w 1074"/>
                <a:gd name="T3" fmla="*/ 219 h 527"/>
                <a:gd name="T4" fmla="*/ 0 w 1074"/>
                <a:gd name="T5" fmla="*/ 219 h 527"/>
                <a:gd name="T6" fmla="*/ 0 w 1074"/>
                <a:gd name="T7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4" h="527">
                  <a:moveTo>
                    <a:pt x="1074" y="527"/>
                  </a:moveTo>
                  <a:lnTo>
                    <a:pt x="1074" y="219"/>
                  </a:lnTo>
                  <a:lnTo>
                    <a:pt x="0" y="219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130">
              <a:extLst>
                <a:ext uri="{FF2B5EF4-FFF2-40B4-BE49-F238E27FC236}">
                  <a16:creationId xmlns:a16="http://schemas.microsoft.com/office/drawing/2014/main" id="{A8E3BE59-C1C4-484B-8452-8051617C5F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4" y="1986"/>
              <a:ext cx="43" cy="43"/>
            </a:xfrm>
            <a:custGeom>
              <a:avLst/>
              <a:gdLst>
                <a:gd name="T0" fmla="*/ 0 w 43"/>
                <a:gd name="T1" fmla="*/ 43 h 43"/>
                <a:gd name="T2" fmla="*/ 21 w 43"/>
                <a:gd name="T3" fmla="*/ 0 h 43"/>
                <a:gd name="T4" fmla="*/ 43 w 43"/>
                <a:gd name="T5" fmla="*/ 43 h 43"/>
                <a:gd name="T6" fmla="*/ 0 w 43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43">
                  <a:moveTo>
                    <a:pt x="0" y="43"/>
                  </a:moveTo>
                  <a:lnTo>
                    <a:pt x="21" y="0"/>
                  </a:lnTo>
                  <a:lnTo>
                    <a:pt x="43" y="43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Rectangle 131">
              <a:extLst>
                <a:ext uri="{FF2B5EF4-FFF2-40B4-BE49-F238E27FC236}">
                  <a16:creationId xmlns:a16="http://schemas.microsoft.com/office/drawing/2014/main" id="{F0235F52-F2DE-431A-8680-F4D4D0A6B1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9" y="1236"/>
              <a:ext cx="373" cy="296"/>
            </a:xfrm>
            <a:prstGeom prst="rect">
              <a:avLst/>
            </a:pr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Rectangle 132">
              <a:extLst>
                <a:ext uri="{FF2B5EF4-FFF2-40B4-BE49-F238E27FC236}">
                  <a16:creationId xmlns:a16="http://schemas.microsoft.com/office/drawing/2014/main" id="{ECEF9627-0703-4D41-95C4-7F727DF1B4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9" y="1236"/>
              <a:ext cx="373" cy="296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Rectangle 133">
              <a:extLst>
                <a:ext uri="{FF2B5EF4-FFF2-40B4-BE49-F238E27FC236}">
                  <a16:creationId xmlns:a16="http://schemas.microsoft.com/office/drawing/2014/main" id="{A45E1D5C-11B0-4244-A797-EE212F8AC2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9" y="1339"/>
              <a:ext cx="303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RS485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30" name="Rectangle 134">
              <a:extLst>
                <a:ext uri="{FF2B5EF4-FFF2-40B4-BE49-F238E27FC236}">
                  <a16:creationId xmlns:a16="http://schemas.microsoft.com/office/drawing/2014/main" id="{904686CA-B915-42AA-B1EE-BAB310CB6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" y="846"/>
              <a:ext cx="1581" cy="1226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Rectangle 135">
              <a:extLst>
                <a:ext uri="{FF2B5EF4-FFF2-40B4-BE49-F238E27FC236}">
                  <a16:creationId xmlns:a16="http://schemas.microsoft.com/office/drawing/2014/main" id="{88E37BF6-B7A7-41EC-8511-8962AD0EB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8" y="1611"/>
              <a:ext cx="1414" cy="375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Rectangle 136">
              <a:extLst>
                <a:ext uri="{FF2B5EF4-FFF2-40B4-BE49-F238E27FC236}">
                  <a16:creationId xmlns:a16="http://schemas.microsoft.com/office/drawing/2014/main" id="{E48C55BF-339A-4A3F-BA39-C7481CD673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5" y="1745"/>
              <a:ext cx="751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+mj-lt"/>
                </a:rPr>
                <a:t>Data Communication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033" name="Rectangle 137">
              <a:extLst>
                <a:ext uri="{FF2B5EF4-FFF2-40B4-BE49-F238E27FC236}">
                  <a16:creationId xmlns:a16="http://schemas.microsoft.com/office/drawing/2014/main" id="{BEAD11EE-42A4-42A4-AB71-0E14947301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8" y="928"/>
              <a:ext cx="1414" cy="20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Rectangle 138">
              <a:extLst>
                <a:ext uri="{FF2B5EF4-FFF2-40B4-BE49-F238E27FC236}">
                  <a16:creationId xmlns:a16="http://schemas.microsoft.com/office/drawing/2014/main" id="{8196205F-E950-4530-9F70-E6A4D31170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8" y="928"/>
              <a:ext cx="1414" cy="205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Rectangle 139">
              <a:extLst>
                <a:ext uri="{FF2B5EF4-FFF2-40B4-BE49-F238E27FC236}">
                  <a16:creationId xmlns:a16="http://schemas.microsoft.com/office/drawing/2014/main" id="{59CFF8C8-B78C-41EA-AD15-D2BB54708E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87" y="979"/>
              <a:ext cx="602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Main Controller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36" name="Rectangle 140">
              <a:extLst>
                <a:ext uri="{FF2B5EF4-FFF2-40B4-BE49-F238E27FC236}">
                  <a16:creationId xmlns:a16="http://schemas.microsoft.com/office/drawing/2014/main" id="{6573E71E-227D-4F27-99DA-C31C2232F2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8" y="1236"/>
              <a:ext cx="956" cy="296"/>
            </a:xfrm>
            <a:prstGeom prst="rect">
              <a:avLst/>
            </a:pr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Rectangle 141">
              <a:extLst>
                <a:ext uri="{FF2B5EF4-FFF2-40B4-BE49-F238E27FC236}">
                  <a16:creationId xmlns:a16="http://schemas.microsoft.com/office/drawing/2014/main" id="{4C9D7668-DA04-4EFE-89E2-6F7824398F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8" y="1236"/>
              <a:ext cx="956" cy="296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Rectangle 142">
              <a:extLst>
                <a:ext uri="{FF2B5EF4-FFF2-40B4-BE49-F238E27FC236}">
                  <a16:creationId xmlns:a16="http://schemas.microsoft.com/office/drawing/2014/main" id="{056A9CAB-D0F2-4597-8D9F-DC91BE3B71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1" y="1339"/>
              <a:ext cx="839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1000" dirty="0">
                  <a:solidFill>
                    <a:srgbClr val="000000"/>
                  </a:solidFill>
                </a:rPr>
                <a:t>Automatic Data</a:t>
              </a: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 Backup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39" name="Rectangle 143">
              <a:extLst>
                <a:ext uri="{FF2B5EF4-FFF2-40B4-BE49-F238E27FC236}">
                  <a16:creationId xmlns:a16="http://schemas.microsoft.com/office/drawing/2014/main" id="{352D98F8-B561-492F-BA9C-FE17FAB63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6" y="3133"/>
              <a:ext cx="858" cy="6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144">
              <a:extLst>
                <a:ext uri="{FF2B5EF4-FFF2-40B4-BE49-F238E27FC236}">
                  <a16:creationId xmlns:a16="http://schemas.microsoft.com/office/drawing/2014/main" id="{720671B1-3391-4266-B5B7-E9B8EBC5D5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53" y="3129"/>
              <a:ext cx="864" cy="650"/>
            </a:xfrm>
            <a:custGeom>
              <a:avLst/>
              <a:gdLst>
                <a:gd name="T0" fmla="*/ 0 w 864"/>
                <a:gd name="T1" fmla="*/ 4 h 650"/>
                <a:gd name="T2" fmla="*/ 0 w 864"/>
                <a:gd name="T3" fmla="*/ 124 h 650"/>
                <a:gd name="T4" fmla="*/ 6 w 864"/>
                <a:gd name="T5" fmla="*/ 196 h 650"/>
                <a:gd name="T6" fmla="*/ 6 w 864"/>
                <a:gd name="T7" fmla="*/ 220 h 650"/>
                <a:gd name="T8" fmla="*/ 6 w 864"/>
                <a:gd name="T9" fmla="*/ 220 h 650"/>
                <a:gd name="T10" fmla="*/ 0 w 864"/>
                <a:gd name="T11" fmla="*/ 293 h 650"/>
                <a:gd name="T12" fmla="*/ 0 w 864"/>
                <a:gd name="T13" fmla="*/ 413 h 650"/>
                <a:gd name="T14" fmla="*/ 6 w 864"/>
                <a:gd name="T15" fmla="*/ 485 h 650"/>
                <a:gd name="T16" fmla="*/ 6 w 864"/>
                <a:gd name="T17" fmla="*/ 509 h 650"/>
                <a:gd name="T18" fmla="*/ 6 w 864"/>
                <a:gd name="T19" fmla="*/ 509 h 650"/>
                <a:gd name="T20" fmla="*/ 0 w 864"/>
                <a:gd name="T21" fmla="*/ 581 h 650"/>
                <a:gd name="T22" fmla="*/ 58 w 864"/>
                <a:gd name="T23" fmla="*/ 650 h 650"/>
                <a:gd name="T24" fmla="*/ 130 w 864"/>
                <a:gd name="T25" fmla="*/ 644 h 650"/>
                <a:gd name="T26" fmla="*/ 154 w 864"/>
                <a:gd name="T27" fmla="*/ 644 h 650"/>
                <a:gd name="T28" fmla="*/ 154 w 864"/>
                <a:gd name="T29" fmla="*/ 644 h 650"/>
                <a:gd name="T30" fmla="*/ 226 w 864"/>
                <a:gd name="T31" fmla="*/ 650 h 650"/>
                <a:gd name="T32" fmla="*/ 347 w 864"/>
                <a:gd name="T33" fmla="*/ 650 h 650"/>
                <a:gd name="T34" fmla="*/ 419 w 864"/>
                <a:gd name="T35" fmla="*/ 644 h 650"/>
                <a:gd name="T36" fmla="*/ 443 w 864"/>
                <a:gd name="T37" fmla="*/ 644 h 650"/>
                <a:gd name="T38" fmla="*/ 443 w 864"/>
                <a:gd name="T39" fmla="*/ 644 h 650"/>
                <a:gd name="T40" fmla="*/ 515 w 864"/>
                <a:gd name="T41" fmla="*/ 650 h 650"/>
                <a:gd name="T42" fmla="*/ 635 w 864"/>
                <a:gd name="T43" fmla="*/ 650 h 650"/>
                <a:gd name="T44" fmla="*/ 707 w 864"/>
                <a:gd name="T45" fmla="*/ 644 h 650"/>
                <a:gd name="T46" fmla="*/ 731 w 864"/>
                <a:gd name="T47" fmla="*/ 644 h 650"/>
                <a:gd name="T48" fmla="*/ 731 w 864"/>
                <a:gd name="T49" fmla="*/ 644 h 650"/>
                <a:gd name="T50" fmla="*/ 804 w 864"/>
                <a:gd name="T51" fmla="*/ 650 h 650"/>
                <a:gd name="T52" fmla="*/ 864 w 864"/>
                <a:gd name="T53" fmla="*/ 584 h 650"/>
                <a:gd name="T54" fmla="*/ 858 w 864"/>
                <a:gd name="T55" fmla="*/ 512 h 650"/>
                <a:gd name="T56" fmla="*/ 858 w 864"/>
                <a:gd name="T57" fmla="*/ 487 h 650"/>
                <a:gd name="T58" fmla="*/ 858 w 864"/>
                <a:gd name="T59" fmla="*/ 487 h 650"/>
                <a:gd name="T60" fmla="*/ 864 w 864"/>
                <a:gd name="T61" fmla="*/ 415 h 650"/>
                <a:gd name="T62" fmla="*/ 864 w 864"/>
                <a:gd name="T63" fmla="*/ 295 h 650"/>
                <a:gd name="T64" fmla="*/ 858 w 864"/>
                <a:gd name="T65" fmla="*/ 223 h 650"/>
                <a:gd name="T66" fmla="*/ 858 w 864"/>
                <a:gd name="T67" fmla="*/ 198 h 650"/>
                <a:gd name="T68" fmla="*/ 858 w 864"/>
                <a:gd name="T69" fmla="*/ 198 h 650"/>
                <a:gd name="T70" fmla="*/ 864 w 864"/>
                <a:gd name="T71" fmla="*/ 126 h 650"/>
                <a:gd name="T72" fmla="*/ 864 w 864"/>
                <a:gd name="T73" fmla="*/ 6 h 650"/>
                <a:gd name="T74" fmla="*/ 791 w 864"/>
                <a:gd name="T75" fmla="*/ 7 h 650"/>
                <a:gd name="T76" fmla="*/ 767 w 864"/>
                <a:gd name="T77" fmla="*/ 7 h 650"/>
                <a:gd name="T78" fmla="*/ 767 w 864"/>
                <a:gd name="T79" fmla="*/ 7 h 650"/>
                <a:gd name="T80" fmla="*/ 695 w 864"/>
                <a:gd name="T81" fmla="*/ 0 h 650"/>
                <a:gd name="T82" fmla="*/ 574 w 864"/>
                <a:gd name="T83" fmla="*/ 0 h 650"/>
                <a:gd name="T84" fmla="*/ 502 w 864"/>
                <a:gd name="T85" fmla="*/ 7 h 650"/>
                <a:gd name="T86" fmla="*/ 478 w 864"/>
                <a:gd name="T87" fmla="*/ 7 h 650"/>
                <a:gd name="T88" fmla="*/ 478 w 864"/>
                <a:gd name="T89" fmla="*/ 7 h 650"/>
                <a:gd name="T90" fmla="*/ 406 w 864"/>
                <a:gd name="T91" fmla="*/ 0 h 650"/>
                <a:gd name="T92" fmla="*/ 286 w 864"/>
                <a:gd name="T93" fmla="*/ 0 h 650"/>
                <a:gd name="T94" fmla="*/ 213 w 864"/>
                <a:gd name="T95" fmla="*/ 7 h 650"/>
                <a:gd name="T96" fmla="*/ 189 w 864"/>
                <a:gd name="T97" fmla="*/ 7 h 650"/>
                <a:gd name="T98" fmla="*/ 189 w 864"/>
                <a:gd name="T99" fmla="*/ 7 h 650"/>
                <a:gd name="T100" fmla="*/ 117 w 864"/>
                <a:gd name="T101" fmla="*/ 0 h 650"/>
                <a:gd name="T102" fmla="*/ 3 w 864"/>
                <a:gd name="T103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64" h="650">
                  <a:moveTo>
                    <a:pt x="6" y="4"/>
                  </a:moveTo>
                  <a:lnTo>
                    <a:pt x="6" y="52"/>
                  </a:lnTo>
                  <a:lnTo>
                    <a:pt x="0" y="52"/>
                  </a:lnTo>
                  <a:lnTo>
                    <a:pt x="0" y="4"/>
                  </a:lnTo>
                  <a:lnTo>
                    <a:pt x="6" y="4"/>
                  </a:lnTo>
                  <a:close/>
                  <a:moveTo>
                    <a:pt x="6" y="76"/>
                  </a:moveTo>
                  <a:lnTo>
                    <a:pt x="6" y="124"/>
                  </a:lnTo>
                  <a:lnTo>
                    <a:pt x="0" y="124"/>
                  </a:lnTo>
                  <a:lnTo>
                    <a:pt x="0" y="76"/>
                  </a:lnTo>
                  <a:lnTo>
                    <a:pt x="6" y="76"/>
                  </a:lnTo>
                  <a:close/>
                  <a:moveTo>
                    <a:pt x="6" y="148"/>
                  </a:moveTo>
                  <a:lnTo>
                    <a:pt x="6" y="196"/>
                  </a:lnTo>
                  <a:lnTo>
                    <a:pt x="0" y="196"/>
                  </a:lnTo>
                  <a:lnTo>
                    <a:pt x="0" y="148"/>
                  </a:lnTo>
                  <a:lnTo>
                    <a:pt x="6" y="148"/>
                  </a:lnTo>
                  <a:close/>
                  <a:moveTo>
                    <a:pt x="6" y="220"/>
                  </a:moveTo>
                  <a:lnTo>
                    <a:pt x="6" y="268"/>
                  </a:lnTo>
                  <a:lnTo>
                    <a:pt x="0" y="268"/>
                  </a:lnTo>
                  <a:lnTo>
                    <a:pt x="0" y="220"/>
                  </a:lnTo>
                  <a:lnTo>
                    <a:pt x="6" y="220"/>
                  </a:lnTo>
                  <a:close/>
                  <a:moveTo>
                    <a:pt x="6" y="293"/>
                  </a:moveTo>
                  <a:lnTo>
                    <a:pt x="6" y="341"/>
                  </a:lnTo>
                  <a:lnTo>
                    <a:pt x="0" y="341"/>
                  </a:lnTo>
                  <a:lnTo>
                    <a:pt x="0" y="293"/>
                  </a:lnTo>
                  <a:lnTo>
                    <a:pt x="6" y="293"/>
                  </a:lnTo>
                  <a:close/>
                  <a:moveTo>
                    <a:pt x="6" y="365"/>
                  </a:moveTo>
                  <a:lnTo>
                    <a:pt x="6" y="413"/>
                  </a:lnTo>
                  <a:lnTo>
                    <a:pt x="0" y="413"/>
                  </a:lnTo>
                  <a:lnTo>
                    <a:pt x="0" y="365"/>
                  </a:lnTo>
                  <a:lnTo>
                    <a:pt x="6" y="365"/>
                  </a:lnTo>
                  <a:close/>
                  <a:moveTo>
                    <a:pt x="6" y="437"/>
                  </a:moveTo>
                  <a:lnTo>
                    <a:pt x="6" y="485"/>
                  </a:lnTo>
                  <a:lnTo>
                    <a:pt x="0" y="485"/>
                  </a:lnTo>
                  <a:lnTo>
                    <a:pt x="0" y="437"/>
                  </a:lnTo>
                  <a:lnTo>
                    <a:pt x="6" y="437"/>
                  </a:lnTo>
                  <a:close/>
                  <a:moveTo>
                    <a:pt x="6" y="509"/>
                  </a:moveTo>
                  <a:lnTo>
                    <a:pt x="6" y="557"/>
                  </a:lnTo>
                  <a:lnTo>
                    <a:pt x="0" y="557"/>
                  </a:lnTo>
                  <a:lnTo>
                    <a:pt x="0" y="509"/>
                  </a:lnTo>
                  <a:lnTo>
                    <a:pt x="6" y="509"/>
                  </a:lnTo>
                  <a:close/>
                  <a:moveTo>
                    <a:pt x="6" y="581"/>
                  </a:moveTo>
                  <a:lnTo>
                    <a:pt x="6" y="630"/>
                  </a:lnTo>
                  <a:lnTo>
                    <a:pt x="0" y="630"/>
                  </a:lnTo>
                  <a:lnTo>
                    <a:pt x="0" y="581"/>
                  </a:lnTo>
                  <a:lnTo>
                    <a:pt x="6" y="581"/>
                  </a:lnTo>
                  <a:close/>
                  <a:moveTo>
                    <a:pt x="10" y="644"/>
                  </a:moveTo>
                  <a:lnTo>
                    <a:pt x="58" y="644"/>
                  </a:lnTo>
                  <a:lnTo>
                    <a:pt x="58" y="650"/>
                  </a:lnTo>
                  <a:lnTo>
                    <a:pt x="10" y="650"/>
                  </a:lnTo>
                  <a:lnTo>
                    <a:pt x="10" y="644"/>
                  </a:lnTo>
                  <a:close/>
                  <a:moveTo>
                    <a:pt x="82" y="644"/>
                  </a:moveTo>
                  <a:lnTo>
                    <a:pt x="130" y="644"/>
                  </a:lnTo>
                  <a:lnTo>
                    <a:pt x="130" y="650"/>
                  </a:lnTo>
                  <a:lnTo>
                    <a:pt x="82" y="650"/>
                  </a:lnTo>
                  <a:lnTo>
                    <a:pt x="82" y="644"/>
                  </a:lnTo>
                  <a:close/>
                  <a:moveTo>
                    <a:pt x="154" y="644"/>
                  </a:moveTo>
                  <a:lnTo>
                    <a:pt x="202" y="644"/>
                  </a:lnTo>
                  <a:lnTo>
                    <a:pt x="202" y="650"/>
                  </a:lnTo>
                  <a:lnTo>
                    <a:pt x="154" y="650"/>
                  </a:lnTo>
                  <a:lnTo>
                    <a:pt x="154" y="644"/>
                  </a:lnTo>
                  <a:close/>
                  <a:moveTo>
                    <a:pt x="226" y="644"/>
                  </a:moveTo>
                  <a:lnTo>
                    <a:pt x="275" y="644"/>
                  </a:lnTo>
                  <a:lnTo>
                    <a:pt x="275" y="650"/>
                  </a:lnTo>
                  <a:lnTo>
                    <a:pt x="226" y="650"/>
                  </a:lnTo>
                  <a:lnTo>
                    <a:pt x="226" y="644"/>
                  </a:lnTo>
                  <a:close/>
                  <a:moveTo>
                    <a:pt x="298" y="644"/>
                  </a:moveTo>
                  <a:lnTo>
                    <a:pt x="347" y="644"/>
                  </a:lnTo>
                  <a:lnTo>
                    <a:pt x="347" y="650"/>
                  </a:lnTo>
                  <a:lnTo>
                    <a:pt x="298" y="650"/>
                  </a:lnTo>
                  <a:lnTo>
                    <a:pt x="298" y="644"/>
                  </a:lnTo>
                  <a:close/>
                  <a:moveTo>
                    <a:pt x="371" y="644"/>
                  </a:moveTo>
                  <a:lnTo>
                    <a:pt x="419" y="644"/>
                  </a:lnTo>
                  <a:lnTo>
                    <a:pt x="419" y="650"/>
                  </a:lnTo>
                  <a:lnTo>
                    <a:pt x="371" y="650"/>
                  </a:lnTo>
                  <a:lnTo>
                    <a:pt x="371" y="644"/>
                  </a:lnTo>
                  <a:close/>
                  <a:moveTo>
                    <a:pt x="443" y="644"/>
                  </a:moveTo>
                  <a:lnTo>
                    <a:pt x="491" y="644"/>
                  </a:lnTo>
                  <a:lnTo>
                    <a:pt x="491" y="650"/>
                  </a:lnTo>
                  <a:lnTo>
                    <a:pt x="443" y="650"/>
                  </a:lnTo>
                  <a:lnTo>
                    <a:pt x="443" y="644"/>
                  </a:lnTo>
                  <a:close/>
                  <a:moveTo>
                    <a:pt x="515" y="644"/>
                  </a:moveTo>
                  <a:lnTo>
                    <a:pt x="563" y="644"/>
                  </a:lnTo>
                  <a:lnTo>
                    <a:pt x="563" y="650"/>
                  </a:lnTo>
                  <a:lnTo>
                    <a:pt x="515" y="650"/>
                  </a:lnTo>
                  <a:lnTo>
                    <a:pt x="515" y="644"/>
                  </a:lnTo>
                  <a:close/>
                  <a:moveTo>
                    <a:pt x="587" y="644"/>
                  </a:moveTo>
                  <a:lnTo>
                    <a:pt x="635" y="644"/>
                  </a:lnTo>
                  <a:lnTo>
                    <a:pt x="635" y="650"/>
                  </a:lnTo>
                  <a:lnTo>
                    <a:pt x="587" y="650"/>
                  </a:lnTo>
                  <a:lnTo>
                    <a:pt x="587" y="644"/>
                  </a:lnTo>
                  <a:close/>
                  <a:moveTo>
                    <a:pt x="659" y="644"/>
                  </a:moveTo>
                  <a:lnTo>
                    <a:pt x="707" y="644"/>
                  </a:lnTo>
                  <a:lnTo>
                    <a:pt x="707" y="650"/>
                  </a:lnTo>
                  <a:lnTo>
                    <a:pt x="659" y="650"/>
                  </a:lnTo>
                  <a:lnTo>
                    <a:pt x="659" y="644"/>
                  </a:lnTo>
                  <a:close/>
                  <a:moveTo>
                    <a:pt x="731" y="644"/>
                  </a:moveTo>
                  <a:lnTo>
                    <a:pt x="780" y="644"/>
                  </a:lnTo>
                  <a:lnTo>
                    <a:pt x="780" y="650"/>
                  </a:lnTo>
                  <a:lnTo>
                    <a:pt x="731" y="650"/>
                  </a:lnTo>
                  <a:lnTo>
                    <a:pt x="731" y="644"/>
                  </a:lnTo>
                  <a:close/>
                  <a:moveTo>
                    <a:pt x="804" y="644"/>
                  </a:moveTo>
                  <a:lnTo>
                    <a:pt x="852" y="644"/>
                  </a:lnTo>
                  <a:lnTo>
                    <a:pt x="852" y="650"/>
                  </a:lnTo>
                  <a:lnTo>
                    <a:pt x="804" y="650"/>
                  </a:lnTo>
                  <a:lnTo>
                    <a:pt x="804" y="644"/>
                  </a:lnTo>
                  <a:close/>
                  <a:moveTo>
                    <a:pt x="858" y="632"/>
                  </a:moveTo>
                  <a:lnTo>
                    <a:pt x="858" y="584"/>
                  </a:lnTo>
                  <a:lnTo>
                    <a:pt x="864" y="584"/>
                  </a:lnTo>
                  <a:lnTo>
                    <a:pt x="864" y="632"/>
                  </a:lnTo>
                  <a:lnTo>
                    <a:pt x="858" y="632"/>
                  </a:lnTo>
                  <a:close/>
                  <a:moveTo>
                    <a:pt x="858" y="560"/>
                  </a:moveTo>
                  <a:lnTo>
                    <a:pt x="858" y="512"/>
                  </a:lnTo>
                  <a:lnTo>
                    <a:pt x="864" y="512"/>
                  </a:lnTo>
                  <a:lnTo>
                    <a:pt x="864" y="560"/>
                  </a:lnTo>
                  <a:lnTo>
                    <a:pt x="858" y="560"/>
                  </a:lnTo>
                  <a:close/>
                  <a:moveTo>
                    <a:pt x="858" y="487"/>
                  </a:moveTo>
                  <a:lnTo>
                    <a:pt x="858" y="439"/>
                  </a:lnTo>
                  <a:lnTo>
                    <a:pt x="864" y="439"/>
                  </a:lnTo>
                  <a:lnTo>
                    <a:pt x="864" y="487"/>
                  </a:lnTo>
                  <a:lnTo>
                    <a:pt x="858" y="487"/>
                  </a:lnTo>
                  <a:close/>
                  <a:moveTo>
                    <a:pt x="858" y="415"/>
                  </a:moveTo>
                  <a:lnTo>
                    <a:pt x="858" y="367"/>
                  </a:lnTo>
                  <a:lnTo>
                    <a:pt x="864" y="367"/>
                  </a:lnTo>
                  <a:lnTo>
                    <a:pt x="864" y="415"/>
                  </a:lnTo>
                  <a:lnTo>
                    <a:pt x="858" y="415"/>
                  </a:lnTo>
                  <a:close/>
                  <a:moveTo>
                    <a:pt x="858" y="343"/>
                  </a:moveTo>
                  <a:lnTo>
                    <a:pt x="858" y="295"/>
                  </a:lnTo>
                  <a:lnTo>
                    <a:pt x="864" y="295"/>
                  </a:lnTo>
                  <a:lnTo>
                    <a:pt x="864" y="343"/>
                  </a:lnTo>
                  <a:lnTo>
                    <a:pt x="858" y="343"/>
                  </a:lnTo>
                  <a:close/>
                  <a:moveTo>
                    <a:pt x="858" y="271"/>
                  </a:moveTo>
                  <a:lnTo>
                    <a:pt x="858" y="223"/>
                  </a:lnTo>
                  <a:lnTo>
                    <a:pt x="864" y="223"/>
                  </a:lnTo>
                  <a:lnTo>
                    <a:pt x="864" y="271"/>
                  </a:lnTo>
                  <a:lnTo>
                    <a:pt x="858" y="271"/>
                  </a:lnTo>
                  <a:close/>
                  <a:moveTo>
                    <a:pt x="858" y="198"/>
                  </a:moveTo>
                  <a:lnTo>
                    <a:pt x="858" y="150"/>
                  </a:lnTo>
                  <a:lnTo>
                    <a:pt x="864" y="150"/>
                  </a:lnTo>
                  <a:lnTo>
                    <a:pt x="864" y="198"/>
                  </a:lnTo>
                  <a:lnTo>
                    <a:pt x="858" y="198"/>
                  </a:lnTo>
                  <a:close/>
                  <a:moveTo>
                    <a:pt x="858" y="126"/>
                  </a:moveTo>
                  <a:lnTo>
                    <a:pt x="858" y="78"/>
                  </a:lnTo>
                  <a:lnTo>
                    <a:pt x="864" y="78"/>
                  </a:lnTo>
                  <a:lnTo>
                    <a:pt x="864" y="126"/>
                  </a:lnTo>
                  <a:lnTo>
                    <a:pt x="858" y="126"/>
                  </a:lnTo>
                  <a:close/>
                  <a:moveTo>
                    <a:pt x="858" y="54"/>
                  </a:moveTo>
                  <a:lnTo>
                    <a:pt x="858" y="6"/>
                  </a:lnTo>
                  <a:lnTo>
                    <a:pt x="864" y="6"/>
                  </a:lnTo>
                  <a:lnTo>
                    <a:pt x="864" y="54"/>
                  </a:lnTo>
                  <a:lnTo>
                    <a:pt x="858" y="54"/>
                  </a:lnTo>
                  <a:close/>
                  <a:moveTo>
                    <a:pt x="839" y="7"/>
                  </a:moveTo>
                  <a:lnTo>
                    <a:pt x="791" y="7"/>
                  </a:lnTo>
                  <a:lnTo>
                    <a:pt x="791" y="0"/>
                  </a:lnTo>
                  <a:lnTo>
                    <a:pt x="839" y="0"/>
                  </a:lnTo>
                  <a:lnTo>
                    <a:pt x="839" y="7"/>
                  </a:lnTo>
                  <a:close/>
                  <a:moveTo>
                    <a:pt x="767" y="7"/>
                  </a:moveTo>
                  <a:lnTo>
                    <a:pt x="719" y="7"/>
                  </a:lnTo>
                  <a:lnTo>
                    <a:pt x="719" y="0"/>
                  </a:lnTo>
                  <a:lnTo>
                    <a:pt x="767" y="0"/>
                  </a:lnTo>
                  <a:lnTo>
                    <a:pt x="767" y="7"/>
                  </a:lnTo>
                  <a:close/>
                  <a:moveTo>
                    <a:pt x="695" y="7"/>
                  </a:moveTo>
                  <a:lnTo>
                    <a:pt x="646" y="7"/>
                  </a:lnTo>
                  <a:lnTo>
                    <a:pt x="646" y="0"/>
                  </a:lnTo>
                  <a:lnTo>
                    <a:pt x="695" y="0"/>
                  </a:lnTo>
                  <a:lnTo>
                    <a:pt x="695" y="7"/>
                  </a:lnTo>
                  <a:close/>
                  <a:moveTo>
                    <a:pt x="622" y="7"/>
                  </a:moveTo>
                  <a:lnTo>
                    <a:pt x="574" y="7"/>
                  </a:lnTo>
                  <a:lnTo>
                    <a:pt x="574" y="0"/>
                  </a:lnTo>
                  <a:lnTo>
                    <a:pt x="622" y="0"/>
                  </a:lnTo>
                  <a:lnTo>
                    <a:pt x="622" y="7"/>
                  </a:lnTo>
                  <a:close/>
                  <a:moveTo>
                    <a:pt x="550" y="7"/>
                  </a:moveTo>
                  <a:lnTo>
                    <a:pt x="502" y="7"/>
                  </a:lnTo>
                  <a:lnTo>
                    <a:pt x="502" y="0"/>
                  </a:lnTo>
                  <a:lnTo>
                    <a:pt x="550" y="0"/>
                  </a:lnTo>
                  <a:lnTo>
                    <a:pt x="550" y="7"/>
                  </a:lnTo>
                  <a:close/>
                  <a:moveTo>
                    <a:pt x="478" y="7"/>
                  </a:moveTo>
                  <a:lnTo>
                    <a:pt x="430" y="7"/>
                  </a:lnTo>
                  <a:lnTo>
                    <a:pt x="430" y="0"/>
                  </a:lnTo>
                  <a:lnTo>
                    <a:pt x="478" y="0"/>
                  </a:lnTo>
                  <a:lnTo>
                    <a:pt x="478" y="7"/>
                  </a:lnTo>
                  <a:close/>
                  <a:moveTo>
                    <a:pt x="406" y="7"/>
                  </a:moveTo>
                  <a:lnTo>
                    <a:pt x="358" y="7"/>
                  </a:lnTo>
                  <a:lnTo>
                    <a:pt x="358" y="0"/>
                  </a:lnTo>
                  <a:lnTo>
                    <a:pt x="406" y="0"/>
                  </a:lnTo>
                  <a:lnTo>
                    <a:pt x="406" y="7"/>
                  </a:lnTo>
                  <a:close/>
                  <a:moveTo>
                    <a:pt x="334" y="7"/>
                  </a:moveTo>
                  <a:lnTo>
                    <a:pt x="286" y="7"/>
                  </a:lnTo>
                  <a:lnTo>
                    <a:pt x="286" y="0"/>
                  </a:lnTo>
                  <a:lnTo>
                    <a:pt x="334" y="0"/>
                  </a:lnTo>
                  <a:lnTo>
                    <a:pt x="334" y="7"/>
                  </a:lnTo>
                  <a:close/>
                  <a:moveTo>
                    <a:pt x="262" y="7"/>
                  </a:moveTo>
                  <a:lnTo>
                    <a:pt x="213" y="7"/>
                  </a:lnTo>
                  <a:lnTo>
                    <a:pt x="213" y="0"/>
                  </a:lnTo>
                  <a:lnTo>
                    <a:pt x="262" y="0"/>
                  </a:lnTo>
                  <a:lnTo>
                    <a:pt x="262" y="7"/>
                  </a:lnTo>
                  <a:close/>
                  <a:moveTo>
                    <a:pt x="189" y="7"/>
                  </a:moveTo>
                  <a:lnTo>
                    <a:pt x="141" y="7"/>
                  </a:lnTo>
                  <a:lnTo>
                    <a:pt x="141" y="0"/>
                  </a:lnTo>
                  <a:lnTo>
                    <a:pt x="189" y="0"/>
                  </a:lnTo>
                  <a:lnTo>
                    <a:pt x="189" y="7"/>
                  </a:lnTo>
                  <a:close/>
                  <a:moveTo>
                    <a:pt x="117" y="7"/>
                  </a:moveTo>
                  <a:lnTo>
                    <a:pt x="69" y="7"/>
                  </a:lnTo>
                  <a:lnTo>
                    <a:pt x="69" y="0"/>
                  </a:lnTo>
                  <a:lnTo>
                    <a:pt x="117" y="0"/>
                  </a:lnTo>
                  <a:lnTo>
                    <a:pt x="117" y="7"/>
                  </a:lnTo>
                  <a:close/>
                  <a:moveTo>
                    <a:pt x="45" y="7"/>
                  </a:moveTo>
                  <a:lnTo>
                    <a:pt x="3" y="7"/>
                  </a:lnTo>
                  <a:lnTo>
                    <a:pt x="3" y="0"/>
                  </a:lnTo>
                  <a:lnTo>
                    <a:pt x="45" y="0"/>
                  </a:lnTo>
                  <a:lnTo>
                    <a:pt x="45" y="7"/>
                  </a:lnTo>
                  <a:close/>
                </a:path>
              </a:pathLst>
            </a:custGeom>
            <a:solidFill>
              <a:srgbClr val="000000"/>
            </a:solidFill>
            <a:ln w="0" cap="flat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169" name="Picture 145">
              <a:extLst>
                <a:ext uri="{FF2B5EF4-FFF2-40B4-BE49-F238E27FC236}">
                  <a16:creationId xmlns:a16="http://schemas.microsoft.com/office/drawing/2014/main" id="{050872C6-25DE-48ED-A9D5-821DAB2B6A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6" y="3245"/>
              <a:ext cx="343" cy="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70" name="Picture 146">
              <a:extLst>
                <a:ext uri="{FF2B5EF4-FFF2-40B4-BE49-F238E27FC236}">
                  <a16:creationId xmlns:a16="http://schemas.microsoft.com/office/drawing/2014/main" id="{9E9FDEBC-B781-4F99-A5FA-F257F91C51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6" y="3245"/>
              <a:ext cx="343" cy="3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71" name="Picture 147">
              <a:extLst>
                <a:ext uri="{FF2B5EF4-FFF2-40B4-BE49-F238E27FC236}">
                  <a16:creationId xmlns:a16="http://schemas.microsoft.com/office/drawing/2014/main" id="{D8436BD8-3D17-4A35-B98B-665F362FEB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64" y="2841"/>
              <a:ext cx="159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72" name="Picture 148">
              <a:extLst>
                <a:ext uri="{FF2B5EF4-FFF2-40B4-BE49-F238E27FC236}">
                  <a16:creationId xmlns:a16="http://schemas.microsoft.com/office/drawing/2014/main" id="{591F31D2-5D1B-4CB3-B3D4-53A49C7A35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9" y="2848"/>
              <a:ext cx="129" cy="1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73" name="Picture 149">
              <a:extLst>
                <a:ext uri="{FF2B5EF4-FFF2-40B4-BE49-F238E27FC236}">
                  <a16:creationId xmlns:a16="http://schemas.microsoft.com/office/drawing/2014/main" id="{1B6D7B01-E1DB-4736-B22A-7D4FB46ADA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9" y="2848"/>
              <a:ext cx="129" cy="1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41" name="Rectangle 150">
              <a:extLst>
                <a:ext uri="{FF2B5EF4-FFF2-40B4-BE49-F238E27FC236}">
                  <a16:creationId xmlns:a16="http://schemas.microsoft.com/office/drawing/2014/main" id="{8F75AD82-05B0-48EE-B50E-CDFAF2A898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8" y="3615"/>
              <a:ext cx="220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Server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42" name="Rectangle 151">
              <a:extLst>
                <a:ext uri="{FF2B5EF4-FFF2-40B4-BE49-F238E27FC236}">
                  <a16:creationId xmlns:a16="http://schemas.microsoft.com/office/drawing/2014/main" id="{83F2637C-1DA2-440E-88FF-0062EBC8DC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3" y="3004"/>
              <a:ext cx="357" cy="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LoRa WAN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43" name="Rectangle 152">
              <a:extLst>
                <a:ext uri="{FF2B5EF4-FFF2-40B4-BE49-F238E27FC236}">
                  <a16:creationId xmlns:a16="http://schemas.microsoft.com/office/drawing/2014/main" id="{8404B3B9-6E0B-4F62-B583-52D652A5C7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5" y="3002"/>
              <a:ext cx="177" cy="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GSM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44" name="Freeform 153">
              <a:extLst>
                <a:ext uri="{FF2B5EF4-FFF2-40B4-BE49-F238E27FC236}">
                  <a16:creationId xmlns:a16="http://schemas.microsoft.com/office/drawing/2014/main" id="{C5A58F01-8FA6-4E42-A08A-499EC07823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8" y="2410"/>
              <a:ext cx="5" cy="337"/>
            </a:xfrm>
            <a:custGeom>
              <a:avLst/>
              <a:gdLst>
                <a:gd name="T0" fmla="*/ 26 w 26"/>
                <a:gd name="T1" fmla="*/ 13 h 1493"/>
                <a:gd name="T2" fmla="*/ 26 w 26"/>
                <a:gd name="T3" fmla="*/ 200 h 1493"/>
                <a:gd name="T4" fmla="*/ 13 w 26"/>
                <a:gd name="T5" fmla="*/ 213 h 1493"/>
                <a:gd name="T6" fmla="*/ 0 w 26"/>
                <a:gd name="T7" fmla="*/ 200 h 1493"/>
                <a:gd name="T8" fmla="*/ 0 w 26"/>
                <a:gd name="T9" fmla="*/ 13 h 1493"/>
                <a:gd name="T10" fmla="*/ 13 w 26"/>
                <a:gd name="T11" fmla="*/ 0 h 1493"/>
                <a:gd name="T12" fmla="*/ 26 w 26"/>
                <a:gd name="T13" fmla="*/ 13 h 1493"/>
                <a:gd name="T14" fmla="*/ 26 w 26"/>
                <a:gd name="T15" fmla="*/ 333 h 1493"/>
                <a:gd name="T16" fmla="*/ 26 w 26"/>
                <a:gd name="T17" fmla="*/ 520 h 1493"/>
                <a:gd name="T18" fmla="*/ 13 w 26"/>
                <a:gd name="T19" fmla="*/ 533 h 1493"/>
                <a:gd name="T20" fmla="*/ 0 w 26"/>
                <a:gd name="T21" fmla="*/ 520 h 1493"/>
                <a:gd name="T22" fmla="*/ 0 w 26"/>
                <a:gd name="T23" fmla="*/ 333 h 1493"/>
                <a:gd name="T24" fmla="*/ 13 w 26"/>
                <a:gd name="T25" fmla="*/ 320 h 1493"/>
                <a:gd name="T26" fmla="*/ 26 w 26"/>
                <a:gd name="T27" fmla="*/ 333 h 1493"/>
                <a:gd name="T28" fmla="*/ 26 w 26"/>
                <a:gd name="T29" fmla="*/ 653 h 1493"/>
                <a:gd name="T30" fmla="*/ 26 w 26"/>
                <a:gd name="T31" fmla="*/ 840 h 1493"/>
                <a:gd name="T32" fmla="*/ 13 w 26"/>
                <a:gd name="T33" fmla="*/ 853 h 1493"/>
                <a:gd name="T34" fmla="*/ 0 w 26"/>
                <a:gd name="T35" fmla="*/ 840 h 1493"/>
                <a:gd name="T36" fmla="*/ 0 w 26"/>
                <a:gd name="T37" fmla="*/ 653 h 1493"/>
                <a:gd name="T38" fmla="*/ 13 w 26"/>
                <a:gd name="T39" fmla="*/ 640 h 1493"/>
                <a:gd name="T40" fmla="*/ 26 w 26"/>
                <a:gd name="T41" fmla="*/ 653 h 1493"/>
                <a:gd name="T42" fmla="*/ 26 w 26"/>
                <a:gd name="T43" fmla="*/ 973 h 1493"/>
                <a:gd name="T44" fmla="*/ 26 w 26"/>
                <a:gd name="T45" fmla="*/ 1160 h 1493"/>
                <a:gd name="T46" fmla="*/ 13 w 26"/>
                <a:gd name="T47" fmla="*/ 1173 h 1493"/>
                <a:gd name="T48" fmla="*/ 0 w 26"/>
                <a:gd name="T49" fmla="*/ 1160 h 1493"/>
                <a:gd name="T50" fmla="*/ 0 w 26"/>
                <a:gd name="T51" fmla="*/ 973 h 1493"/>
                <a:gd name="T52" fmla="*/ 13 w 26"/>
                <a:gd name="T53" fmla="*/ 960 h 1493"/>
                <a:gd name="T54" fmla="*/ 26 w 26"/>
                <a:gd name="T55" fmla="*/ 973 h 1493"/>
                <a:gd name="T56" fmla="*/ 26 w 26"/>
                <a:gd name="T57" fmla="*/ 1293 h 1493"/>
                <a:gd name="T58" fmla="*/ 26 w 26"/>
                <a:gd name="T59" fmla="*/ 1480 h 1493"/>
                <a:gd name="T60" fmla="*/ 13 w 26"/>
                <a:gd name="T61" fmla="*/ 1493 h 1493"/>
                <a:gd name="T62" fmla="*/ 0 w 26"/>
                <a:gd name="T63" fmla="*/ 1480 h 1493"/>
                <a:gd name="T64" fmla="*/ 0 w 26"/>
                <a:gd name="T65" fmla="*/ 1293 h 1493"/>
                <a:gd name="T66" fmla="*/ 13 w 26"/>
                <a:gd name="T67" fmla="*/ 1280 h 1493"/>
                <a:gd name="T68" fmla="*/ 26 w 26"/>
                <a:gd name="T69" fmla="*/ 1293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" h="1493">
                  <a:moveTo>
                    <a:pt x="26" y="13"/>
                  </a:moveTo>
                  <a:lnTo>
                    <a:pt x="26" y="200"/>
                  </a:lnTo>
                  <a:cubicBezTo>
                    <a:pt x="26" y="207"/>
                    <a:pt x="20" y="213"/>
                    <a:pt x="13" y="213"/>
                  </a:cubicBezTo>
                  <a:cubicBezTo>
                    <a:pt x="6" y="213"/>
                    <a:pt x="0" y="207"/>
                    <a:pt x="0" y="200"/>
                  </a:cubicBezTo>
                  <a:lnTo>
                    <a:pt x="0" y="13"/>
                  </a:lnTo>
                  <a:cubicBezTo>
                    <a:pt x="0" y="6"/>
                    <a:pt x="6" y="0"/>
                    <a:pt x="13" y="0"/>
                  </a:cubicBezTo>
                  <a:cubicBezTo>
                    <a:pt x="20" y="0"/>
                    <a:pt x="26" y="6"/>
                    <a:pt x="26" y="13"/>
                  </a:cubicBezTo>
                  <a:close/>
                  <a:moveTo>
                    <a:pt x="26" y="333"/>
                  </a:moveTo>
                  <a:lnTo>
                    <a:pt x="26" y="520"/>
                  </a:lnTo>
                  <a:cubicBezTo>
                    <a:pt x="26" y="527"/>
                    <a:pt x="20" y="533"/>
                    <a:pt x="13" y="533"/>
                  </a:cubicBezTo>
                  <a:cubicBezTo>
                    <a:pt x="6" y="533"/>
                    <a:pt x="0" y="527"/>
                    <a:pt x="0" y="520"/>
                  </a:cubicBezTo>
                  <a:lnTo>
                    <a:pt x="0" y="333"/>
                  </a:lnTo>
                  <a:cubicBezTo>
                    <a:pt x="0" y="326"/>
                    <a:pt x="6" y="320"/>
                    <a:pt x="13" y="320"/>
                  </a:cubicBezTo>
                  <a:cubicBezTo>
                    <a:pt x="20" y="320"/>
                    <a:pt x="26" y="326"/>
                    <a:pt x="26" y="333"/>
                  </a:cubicBezTo>
                  <a:close/>
                  <a:moveTo>
                    <a:pt x="26" y="653"/>
                  </a:moveTo>
                  <a:lnTo>
                    <a:pt x="26" y="840"/>
                  </a:lnTo>
                  <a:cubicBezTo>
                    <a:pt x="26" y="847"/>
                    <a:pt x="20" y="853"/>
                    <a:pt x="13" y="853"/>
                  </a:cubicBezTo>
                  <a:cubicBezTo>
                    <a:pt x="6" y="853"/>
                    <a:pt x="0" y="847"/>
                    <a:pt x="0" y="840"/>
                  </a:cubicBezTo>
                  <a:lnTo>
                    <a:pt x="0" y="653"/>
                  </a:lnTo>
                  <a:cubicBezTo>
                    <a:pt x="0" y="646"/>
                    <a:pt x="6" y="640"/>
                    <a:pt x="13" y="640"/>
                  </a:cubicBezTo>
                  <a:cubicBezTo>
                    <a:pt x="20" y="640"/>
                    <a:pt x="26" y="646"/>
                    <a:pt x="26" y="653"/>
                  </a:cubicBezTo>
                  <a:close/>
                  <a:moveTo>
                    <a:pt x="26" y="973"/>
                  </a:moveTo>
                  <a:lnTo>
                    <a:pt x="26" y="1160"/>
                  </a:lnTo>
                  <a:cubicBezTo>
                    <a:pt x="26" y="1167"/>
                    <a:pt x="20" y="1173"/>
                    <a:pt x="13" y="1173"/>
                  </a:cubicBezTo>
                  <a:cubicBezTo>
                    <a:pt x="6" y="1173"/>
                    <a:pt x="0" y="1167"/>
                    <a:pt x="0" y="1160"/>
                  </a:cubicBezTo>
                  <a:lnTo>
                    <a:pt x="0" y="973"/>
                  </a:lnTo>
                  <a:cubicBezTo>
                    <a:pt x="0" y="966"/>
                    <a:pt x="6" y="960"/>
                    <a:pt x="13" y="960"/>
                  </a:cubicBezTo>
                  <a:cubicBezTo>
                    <a:pt x="20" y="960"/>
                    <a:pt x="26" y="966"/>
                    <a:pt x="26" y="973"/>
                  </a:cubicBezTo>
                  <a:close/>
                  <a:moveTo>
                    <a:pt x="26" y="1293"/>
                  </a:moveTo>
                  <a:lnTo>
                    <a:pt x="26" y="1480"/>
                  </a:lnTo>
                  <a:cubicBezTo>
                    <a:pt x="26" y="1487"/>
                    <a:pt x="20" y="1493"/>
                    <a:pt x="13" y="1493"/>
                  </a:cubicBezTo>
                  <a:cubicBezTo>
                    <a:pt x="6" y="1493"/>
                    <a:pt x="0" y="1487"/>
                    <a:pt x="0" y="1480"/>
                  </a:cubicBezTo>
                  <a:lnTo>
                    <a:pt x="0" y="1293"/>
                  </a:lnTo>
                  <a:cubicBezTo>
                    <a:pt x="0" y="1286"/>
                    <a:pt x="6" y="1280"/>
                    <a:pt x="13" y="1280"/>
                  </a:cubicBezTo>
                  <a:cubicBezTo>
                    <a:pt x="20" y="1280"/>
                    <a:pt x="26" y="1286"/>
                    <a:pt x="26" y="1293"/>
                  </a:cubicBezTo>
                  <a:close/>
                </a:path>
              </a:pathLst>
            </a:custGeom>
            <a:solidFill>
              <a:srgbClr val="000000"/>
            </a:solidFill>
            <a:ln w="0" cap="flat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Line 154">
              <a:extLst>
                <a:ext uri="{FF2B5EF4-FFF2-40B4-BE49-F238E27FC236}">
                  <a16:creationId xmlns:a16="http://schemas.microsoft.com/office/drawing/2014/main" id="{7FB72DA8-F146-4ABD-80A4-ED709C92E8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27" y="1459"/>
              <a:ext cx="261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55">
              <a:extLst>
                <a:ext uri="{FF2B5EF4-FFF2-40B4-BE49-F238E27FC236}">
                  <a16:creationId xmlns:a16="http://schemas.microsoft.com/office/drawing/2014/main" id="{D9C8814D-9488-4B8D-9B02-1ECFA7DD9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3" y="1438"/>
              <a:ext cx="42" cy="42"/>
            </a:xfrm>
            <a:custGeom>
              <a:avLst/>
              <a:gdLst>
                <a:gd name="T0" fmla="*/ 0 w 42"/>
                <a:gd name="T1" fmla="*/ 0 h 42"/>
                <a:gd name="T2" fmla="*/ 42 w 42"/>
                <a:gd name="T3" fmla="*/ 21 h 42"/>
                <a:gd name="T4" fmla="*/ 0 w 42"/>
                <a:gd name="T5" fmla="*/ 42 h 42"/>
                <a:gd name="T6" fmla="*/ 0 w 42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42">
                  <a:moveTo>
                    <a:pt x="0" y="0"/>
                  </a:moveTo>
                  <a:lnTo>
                    <a:pt x="42" y="21"/>
                  </a:lnTo>
                  <a:lnTo>
                    <a:pt x="0" y="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180" name="Picture 156">
              <a:extLst>
                <a:ext uri="{FF2B5EF4-FFF2-40B4-BE49-F238E27FC236}">
                  <a16:creationId xmlns:a16="http://schemas.microsoft.com/office/drawing/2014/main" id="{961A186B-4489-4D61-8549-D736B72CE9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64" y="2212"/>
              <a:ext cx="145" cy="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47" name="Rectangle 157">
              <a:extLst>
                <a:ext uri="{FF2B5EF4-FFF2-40B4-BE49-F238E27FC236}">
                  <a16:creationId xmlns:a16="http://schemas.microsoft.com/office/drawing/2014/main" id="{F5F64DE9-8810-4FC2-9A13-3BDF9F4306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4" y="2115"/>
              <a:ext cx="358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LoRa WAN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1182" name="Picture 158">
              <a:extLst>
                <a:ext uri="{FF2B5EF4-FFF2-40B4-BE49-F238E27FC236}">
                  <a16:creationId xmlns:a16="http://schemas.microsoft.com/office/drawing/2014/main" id="{A2CBFB01-0723-471E-A2CB-6E55BC057A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8" y="2212"/>
              <a:ext cx="116" cy="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83" name="Picture 159">
              <a:extLst>
                <a:ext uri="{FF2B5EF4-FFF2-40B4-BE49-F238E27FC236}">
                  <a16:creationId xmlns:a16="http://schemas.microsoft.com/office/drawing/2014/main" id="{C01FCCFA-5FD7-487D-A1F3-058BD59187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8" y="2212"/>
              <a:ext cx="116" cy="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48" name="Rectangle 160">
              <a:extLst>
                <a:ext uri="{FF2B5EF4-FFF2-40B4-BE49-F238E27FC236}">
                  <a16:creationId xmlns:a16="http://schemas.microsoft.com/office/drawing/2014/main" id="{2FAACF32-6841-41B8-94E9-DAE45DAF31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8" y="2123"/>
              <a:ext cx="176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GSM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49" name="Rectangle 161">
              <a:extLst>
                <a:ext uri="{FF2B5EF4-FFF2-40B4-BE49-F238E27FC236}">
                  <a16:creationId xmlns:a16="http://schemas.microsoft.com/office/drawing/2014/main" id="{417A656A-246A-4F51-A4A0-336F5740D0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" y="846"/>
              <a:ext cx="852" cy="1226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Rectangle 162">
              <a:extLst>
                <a:ext uri="{FF2B5EF4-FFF2-40B4-BE49-F238E27FC236}">
                  <a16:creationId xmlns:a16="http://schemas.microsoft.com/office/drawing/2014/main" id="{F106C20E-8C39-4A76-A08F-9F26B7F77A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" y="931"/>
              <a:ext cx="702" cy="202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Rectangle 163">
              <a:extLst>
                <a:ext uri="{FF2B5EF4-FFF2-40B4-BE49-F238E27FC236}">
                  <a16:creationId xmlns:a16="http://schemas.microsoft.com/office/drawing/2014/main" id="{50FFE640-B0D3-4FD3-9B5A-6CB30EF62B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" y="931"/>
              <a:ext cx="702" cy="202"/>
            </a:xfrm>
            <a:prstGeom prst="rect">
              <a:avLst/>
            </a:prstGeom>
            <a:noFill/>
            <a:ln w="1588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Rectangle 164">
              <a:extLst>
                <a:ext uri="{FF2B5EF4-FFF2-40B4-BE49-F238E27FC236}">
                  <a16:creationId xmlns:a16="http://schemas.microsoft.com/office/drawing/2014/main" id="{F1F858AB-0ABE-4592-B8C1-5BEC679B35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2" y="979"/>
              <a:ext cx="437" cy="1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Solar Panel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53" name="Rectangle 165">
              <a:extLst>
                <a:ext uri="{FF2B5EF4-FFF2-40B4-BE49-F238E27FC236}">
                  <a16:creationId xmlns:a16="http://schemas.microsoft.com/office/drawing/2014/main" id="{42975B1A-05B3-4232-ACCF-CDB9663626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8" y="1176"/>
              <a:ext cx="605" cy="853"/>
            </a:xfrm>
            <a:prstGeom prst="rect">
              <a:avLst/>
            </a:pr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Rectangle 166">
              <a:extLst>
                <a:ext uri="{FF2B5EF4-FFF2-40B4-BE49-F238E27FC236}">
                  <a16:creationId xmlns:a16="http://schemas.microsoft.com/office/drawing/2014/main" id="{292678A9-B482-4F22-868D-23265C4A49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8" y="1176"/>
              <a:ext cx="605" cy="853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191" name="Picture 167">
              <a:extLst>
                <a:ext uri="{FF2B5EF4-FFF2-40B4-BE49-F238E27FC236}">
                  <a16:creationId xmlns:a16="http://schemas.microsoft.com/office/drawing/2014/main" id="{2D304373-660A-4415-94C0-9625FF8390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" y="1197"/>
              <a:ext cx="563" cy="8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05642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18" y="252295"/>
            <a:ext cx="11891282" cy="869250"/>
          </a:xfrm>
        </p:spPr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6</a:t>
            </a:fld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47550B5-E792-4A18-8679-C5002E4DB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Hardware Design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0B52DF-0FD8-40AC-9182-7C4B5ADC0A57}"/>
              </a:ext>
            </a:extLst>
          </p:cNvPr>
          <p:cNvSpPr txBox="1"/>
          <p:nvPr/>
        </p:nvSpPr>
        <p:spPr>
          <a:xfrm flipH="1">
            <a:off x="4595812" y="5461462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3.1 PCB Hardware Design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B2E858-EB2E-4973-9087-E602847E5000}"/>
              </a:ext>
            </a:extLst>
          </p:cNvPr>
          <p:cNvSpPr txBox="1"/>
          <p:nvPr/>
        </p:nvSpPr>
        <p:spPr>
          <a:xfrm flipH="1">
            <a:off x="1474468" y="4511082"/>
            <a:ext cx="400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 Main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r>
              <a:rPr lang="en-US" dirty="0"/>
              <a:t> Hardware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86404D-DC34-4EF6-B0DD-2BF469B3DF43}"/>
              </a:ext>
            </a:extLst>
          </p:cNvPr>
          <p:cNvSpPr txBox="1"/>
          <p:nvPr/>
        </p:nvSpPr>
        <p:spPr>
          <a:xfrm flipH="1">
            <a:off x="7560944" y="4511082"/>
            <a:ext cx="400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 Sub System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AFA9059-EDAC-4128-AC28-CD32D438F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105" y="2085735"/>
            <a:ext cx="4154262" cy="23718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02DFAA-4F99-4DE1-B7F6-850A5F66D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654" y="2114550"/>
            <a:ext cx="4649730" cy="235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17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0AC482-4B89-4F76-8C48-63E30353F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Hardware Design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964737-656B-4D9B-8DF9-F227A4BA6A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10" y="1927262"/>
            <a:ext cx="4794261" cy="32848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2C7046-0803-4AFE-AA6E-9F7C227749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000" y="1927262"/>
            <a:ext cx="5190825" cy="32848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D55AA7-90C6-4713-BFD4-B317CCF36D84}"/>
              </a:ext>
            </a:extLst>
          </p:cNvPr>
          <p:cNvSpPr txBox="1"/>
          <p:nvPr/>
        </p:nvSpPr>
        <p:spPr>
          <a:xfrm>
            <a:off x="4081462" y="5541846"/>
            <a:ext cx="387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3.2 Main Hardware Implementation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F20EFDAA-850D-4406-9609-66C1E80794B1}"/>
              </a:ext>
            </a:extLst>
          </p:cNvPr>
          <p:cNvSpPr/>
          <p:nvPr/>
        </p:nvSpPr>
        <p:spPr>
          <a:xfrm>
            <a:off x="2026920" y="4001879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DB1691A1-9DB5-4782-ABCB-F3D072278979}"/>
              </a:ext>
            </a:extLst>
          </p:cNvPr>
          <p:cNvSpPr/>
          <p:nvPr/>
        </p:nvSpPr>
        <p:spPr>
          <a:xfrm>
            <a:off x="3355590" y="3993733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37753577-1489-400B-98CF-AF36D97628C6}"/>
              </a:ext>
            </a:extLst>
          </p:cNvPr>
          <p:cNvSpPr/>
          <p:nvPr/>
        </p:nvSpPr>
        <p:spPr>
          <a:xfrm>
            <a:off x="3355590" y="2574934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88937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FAC0-915C-4897-B631-5614D944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AB137-8D4D-4614-A595-1E4879766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9406"/>
            <a:ext cx="10515600" cy="4780425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Software Design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E32965-1810-4781-BCC6-5986E910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3FC14-64C5-4F1C-B854-C12291419389}"/>
              </a:ext>
            </a:extLst>
          </p:cNvPr>
          <p:cNvSpPr txBox="1"/>
          <p:nvPr/>
        </p:nvSpPr>
        <p:spPr>
          <a:xfrm>
            <a:off x="3800475" y="5663152"/>
            <a:ext cx="4219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3.3 Software Architecture Diagram</a:t>
            </a:r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01477A47-D4B8-4F31-8D99-4F48A6205D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60400" y="1849438"/>
            <a:ext cx="10871200" cy="3640137"/>
            <a:chOff x="416" y="1165"/>
            <a:chExt cx="6848" cy="2293"/>
          </a:xfrm>
        </p:grpSpPr>
        <p:sp>
          <p:nvSpPr>
            <p:cNvPr id="10" name="AutoShape 3">
              <a:extLst>
                <a:ext uri="{FF2B5EF4-FFF2-40B4-BE49-F238E27FC236}">
                  <a16:creationId xmlns:a16="http://schemas.microsoft.com/office/drawing/2014/main" id="{44EFE758-8074-4C34-B827-DAE7FDF0985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6" y="1165"/>
              <a:ext cx="6848" cy="2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F7B35B5-88A7-421D-9C1E-CCA2BDDAEB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" y="1178"/>
              <a:ext cx="6824" cy="2269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E869EDDF-D6EA-4909-8BFC-991917D01F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1288"/>
              <a:ext cx="6649" cy="366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7">
              <a:extLst>
                <a:ext uri="{FF2B5EF4-FFF2-40B4-BE49-F238E27FC236}">
                  <a16:creationId xmlns:a16="http://schemas.microsoft.com/office/drawing/2014/main" id="{65877D2D-4776-4661-8DC6-A953D7C6E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1288"/>
              <a:ext cx="6649" cy="366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58E9EA0A-488E-4101-A91C-866C856E1F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3" y="1399"/>
              <a:ext cx="1293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Software Architecture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" name="Rectangle 9">
              <a:extLst>
                <a:ext uri="{FF2B5EF4-FFF2-40B4-BE49-F238E27FC236}">
                  <a16:creationId xmlns:a16="http://schemas.microsoft.com/office/drawing/2014/main" id="{92E0E7C4-3E75-48C9-A0A5-824B4CFF5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" y="1764"/>
              <a:ext cx="2134" cy="1610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5F598195-43B3-4F94-BD8F-5B7549F73F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" y="2262"/>
              <a:ext cx="14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" name="Rectangle 11">
              <a:extLst>
                <a:ext uri="{FF2B5EF4-FFF2-40B4-BE49-F238E27FC236}">
                  <a16:creationId xmlns:a16="http://schemas.microsoft.com/office/drawing/2014/main" id="{7E038614-50DD-4FF3-ABFB-72627CC689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" y="2262"/>
              <a:ext cx="11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" name="Rectangle 12">
              <a:extLst>
                <a:ext uri="{FF2B5EF4-FFF2-40B4-BE49-F238E27FC236}">
                  <a16:creationId xmlns:a16="http://schemas.microsoft.com/office/drawing/2014/main" id="{9D444083-5E8E-40B0-A61B-D26266F44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" y="2268"/>
              <a:ext cx="1488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Data Recovery When Losing 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" name="Rectangle 13">
              <a:extLst>
                <a:ext uri="{FF2B5EF4-FFF2-40B4-BE49-F238E27FC236}">
                  <a16:creationId xmlns:a16="http://schemas.microsoft.com/office/drawing/2014/main" id="{7E4EDBAA-708F-452C-AE03-A8F515517F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" y="2419"/>
              <a:ext cx="910" cy="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Communication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" name="Rectangle 14">
              <a:extLst>
                <a:ext uri="{FF2B5EF4-FFF2-40B4-BE49-F238E27FC236}">
                  <a16:creationId xmlns:a16="http://schemas.microsoft.com/office/drawing/2014/main" id="{F8A578F3-E3AD-485E-874D-DC4DF76C76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" y="1822"/>
              <a:ext cx="1958" cy="366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15">
              <a:extLst>
                <a:ext uri="{FF2B5EF4-FFF2-40B4-BE49-F238E27FC236}">
                  <a16:creationId xmlns:a16="http://schemas.microsoft.com/office/drawing/2014/main" id="{9D0A196C-2EFB-4EB0-9380-8042990C5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" y="1822"/>
              <a:ext cx="1958" cy="366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16">
              <a:extLst>
                <a:ext uri="{FF2B5EF4-FFF2-40B4-BE49-F238E27FC236}">
                  <a16:creationId xmlns:a16="http://schemas.microsoft.com/office/drawing/2014/main" id="{465F4F59-ACA9-4131-96B5-7D5A758691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7" y="1933"/>
              <a:ext cx="798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Data Backup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Rectangle 17">
              <a:extLst>
                <a:ext uri="{FF2B5EF4-FFF2-40B4-BE49-F238E27FC236}">
                  <a16:creationId xmlns:a16="http://schemas.microsoft.com/office/drawing/2014/main" id="{739D3810-25B6-40AD-B6D3-41025F474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2" y="1764"/>
              <a:ext cx="2133" cy="1610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18">
              <a:extLst>
                <a:ext uri="{FF2B5EF4-FFF2-40B4-BE49-F238E27FC236}">
                  <a16:creationId xmlns:a16="http://schemas.microsoft.com/office/drawing/2014/main" id="{DAE78EBC-30E4-4119-A83B-E54381A4C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6" y="2260"/>
              <a:ext cx="14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Rectangle 19">
              <a:extLst>
                <a:ext uri="{FF2B5EF4-FFF2-40B4-BE49-F238E27FC236}">
                  <a16:creationId xmlns:a16="http://schemas.microsoft.com/office/drawing/2014/main" id="{6709ABC7-D61B-485F-83F7-111F69306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3" y="2260"/>
              <a:ext cx="11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" name="Rectangle 20">
              <a:extLst>
                <a:ext uri="{FF2B5EF4-FFF2-40B4-BE49-F238E27FC236}">
                  <a16:creationId xmlns:a16="http://schemas.microsoft.com/office/drawing/2014/main" id="{455308D3-10FB-43D5-9EE7-FE21F33CF6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2" y="2267"/>
              <a:ext cx="1053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Wired and Wireless 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1E95F395-8CBE-4A16-BF41-29CD1DDA28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6" y="2410"/>
              <a:ext cx="14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" name="Rectangle 22">
              <a:extLst>
                <a:ext uri="{FF2B5EF4-FFF2-40B4-BE49-F238E27FC236}">
                  <a16:creationId xmlns:a16="http://schemas.microsoft.com/office/drawing/2014/main" id="{F04B7D26-3683-46CC-9FDD-A634789CC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3" y="2410"/>
              <a:ext cx="11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Rectangle 23">
              <a:extLst>
                <a:ext uri="{FF2B5EF4-FFF2-40B4-BE49-F238E27FC236}">
                  <a16:creationId xmlns:a16="http://schemas.microsoft.com/office/drawing/2014/main" id="{1208B3F2-14B1-4C0D-AF86-C667F8CC87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2" y="2416"/>
              <a:ext cx="321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GSM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Rectangle 24">
              <a:extLst>
                <a:ext uri="{FF2B5EF4-FFF2-40B4-BE49-F238E27FC236}">
                  <a16:creationId xmlns:a16="http://schemas.microsoft.com/office/drawing/2014/main" id="{A7A94780-0C75-4812-9F67-ADAD93E085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6" y="2561"/>
              <a:ext cx="14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Rectangle 25">
              <a:extLst>
                <a:ext uri="{FF2B5EF4-FFF2-40B4-BE49-F238E27FC236}">
                  <a16:creationId xmlns:a16="http://schemas.microsoft.com/office/drawing/2014/main" id="{12D65F10-C7F2-430C-909F-803549A31E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3" y="2561"/>
              <a:ext cx="11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Rectangle 26">
              <a:extLst>
                <a:ext uri="{FF2B5EF4-FFF2-40B4-BE49-F238E27FC236}">
                  <a16:creationId xmlns:a16="http://schemas.microsoft.com/office/drawing/2014/main" id="{C12EBDE9-C11E-4DD8-A602-3A8CC18E7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2" y="2567"/>
              <a:ext cx="327" cy="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LoRa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3" name="Rectangle 27">
              <a:extLst>
                <a:ext uri="{FF2B5EF4-FFF2-40B4-BE49-F238E27FC236}">
                  <a16:creationId xmlns:a16="http://schemas.microsoft.com/office/drawing/2014/main" id="{759F00DD-A7A6-4725-B5A0-E3FA49B5DD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6" y="2711"/>
              <a:ext cx="14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4" name="Rectangle 28">
              <a:extLst>
                <a:ext uri="{FF2B5EF4-FFF2-40B4-BE49-F238E27FC236}">
                  <a16:creationId xmlns:a16="http://schemas.microsoft.com/office/drawing/2014/main" id="{F8701B20-4C0C-4B66-944F-CAFF50B3D3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3" y="2711"/>
              <a:ext cx="111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5" name="Rectangle 29">
              <a:extLst>
                <a:ext uri="{FF2B5EF4-FFF2-40B4-BE49-F238E27FC236}">
                  <a16:creationId xmlns:a16="http://schemas.microsoft.com/office/drawing/2014/main" id="{16187963-A61B-4648-B23E-36F3A99D45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2" y="2717"/>
              <a:ext cx="532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Ethernet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6" name="Rectangle 30">
              <a:extLst>
                <a:ext uri="{FF2B5EF4-FFF2-40B4-BE49-F238E27FC236}">
                  <a16:creationId xmlns:a16="http://schemas.microsoft.com/office/drawing/2014/main" id="{F9D78524-FC28-4072-A198-3AD6818247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0" y="1822"/>
              <a:ext cx="1958" cy="366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31">
              <a:extLst>
                <a:ext uri="{FF2B5EF4-FFF2-40B4-BE49-F238E27FC236}">
                  <a16:creationId xmlns:a16="http://schemas.microsoft.com/office/drawing/2014/main" id="{1FD13A98-6938-4E38-A3C3-AA3B37232E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0" y="1822"/>
              <a:ext cx="1958" cy="366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32">
              <a:extLst>
                <a:ext uri="{FF2B5EF4-FFF2-40B4-BE49-F238E27FC236}">
                  <a16:creationId xmlns:a16="http://schemas.microsoft.com/office/drawing/2014/main" id="{89983962-39CE-4296-9BEE-8F4D35DF3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2" y="1933"/>
              <a:ext cx="959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Communication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78705AD1-23D1-4B15-95A2-4307B6829A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2" y="1764"/>
              <a:ext cx="2134" cy="1610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Rectangle 34">
              <a:extLst>
                <a:ext uri="{FF2B5EF4-FFF2-40B4-BE49-F238E27FC236}">
                  <a16:creationId xmlns:a16="http://schemas.microsoft.com/office/drawing/2014/main" id="{A7734BB4-7F63-4521-8028-E46E48123B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6" y="2260"/>
              <a:ext cx="143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Rectangle 35">
              <a:extLst>
                <a:ext uri="{FF2B5EF4-FFF2-40B4-BE49-F238E27FC236}">
                  <a16:creationId xmlns:a16="http://schemas.microsoft.com/office/drawing/2014/main" id="{DD707963-B002-46FB-A0C8-2FE6103C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3" y="2260"/>
              <a:ext cx="11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" name="Rectangle 36">
              <a:extLst>
                <a:ext uri="{FF2B5EF4-FFF2-40B4-BE49-F238E27FC236}">
                  <a16:creationId xmlns:a16="http://schemas.microsoft.com/office/drawing/2014/main" id="{5DB232F1-0C7C-4D54-A38B-5ED3435158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" y="2267"/>
              <a:ext cx="996" cy="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Dissolved Oxygen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" name="Rectangle 37">
              <a:extLst>
                <a:ext uri="{FF2B5EF4-FFF2-40B4-BE49-F238E27FC236}">
                  <a16:creationId xmlns:a16="http://schemas.microsoft.com/office/drawing/2014/main" id="{87C8732E-444A-4F0D-AC94-621C07828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6" y="2410"/>
              <a:ext cx="143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4" name="Rectangle 38">
              <a:extLst>
                <a:ext uri="{FF2B5EF4-FFF2-40B4-BE49-F238E27FC236}">
                  <a16:creationId xmlns:a16="http://schemas.microsoft.com/office/drawing/2014/main" id="{930E25A7-3E88-429B-AEE1-9E7D586A3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3" y="2410"/>
              <a:ext cx="11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5" name="Rectangle 39">
              <a:extLst>
                <a:ext uri="{FF2B5EF4-FFF2-40B4-BE49-F238E27FC236}">
                  <a16:creationId xmlns:a16="http://schemas.microsoft.com/office/drawing/2014/main" id="{73546F3C-9B56-40DB-AF8A-741198B7C7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" y="2416"/>
              <a:ext cx="217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PH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6" name="Rectangle 40">
              <a:extLst>
                <a:ext uri="{FF2B5EF4-FFF2-40B4-BE49-F238E27FC236}">
                  <a16:creationId xmlns:a16="http://schemas.microsoft.com/office/drawing/2014/main" id="{16F552B5-AD5D-4689-8668-6C6CEECCCC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6" y="2561"/>
              <a:ext cx="143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7" name="Rectangle 41">
              <a:extLst>
                <a:ext uri="{FF2B5EF4-FFF2-40B4-BE49-F238E27FC236}">
                  <a16:creationId xmlns:a16="http://schemas.microsoft.com/office/drawing/2014/main" id="{7D9C8346-2E08-4B90-85F5-66E281C454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3" y="2561"/>
              <a:ext cx="11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8" name="Rectangle 42">
              <a:extLst>
                <a:ext uri="{FF2B5EF4-FFF2-40B4-BE49-F238E27FC236}">
                  <a16:creationId xmlns:a16="http://schemas.microsoft.com/office/drawing/2014/main" id="{08EF248D-6664-4A7D-B638-6F4D1EAAA8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" y="2567"/>
              <a:ext cx="544" cy="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Turbidity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9" name="Rectangle 43">
              <a:extLst>
                <a:ext uri="{FF2B5EF4-FFF2-40B4-BE49-F238E27FC236}">
                  <a16:creationId xmlns:a16="http://schemas.microsoft.com/office/drawing/2014/main" id="{165C657F-3630-4756-9768-7762D8164E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6" y="2711"/>
              <a:ext cx="143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44">
              <a:extLst>
                <a:ext uri="{FF2B5EF4-FFF2-40B4-BE49-F238E27FC236}">
                  <a16:creationId xmlns:a16="http://schemas.microsoft.com/office/drawing/2014/main" id="{B582FC73-8EFA-4CD6-B8D3-4E8B934653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3" y="2711"/>
              <a:ext cx="11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6E584885-E470-4416-B2F0-68E0AF2740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" y="2717"/>
              <a:ext cx="761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Temperature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46">
              <a:extLst>
                <a:ext uri="{FF2B5EF4-FFF2-40B4-BE49-F238E27FC236}">
                  <a16:creationId xmlns:a16="http://schemas.microsoft.com/office/drawing/2014/main" id="{9ABDFEF4-B89F-4DFC-83C8-80FECCCC4D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0" y="1822"/>
              <a:ext cx="1958" cy="366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47">
              <a:extLst>
                <a:ext uri="{FF2B5EF4-FFF2-40B4-BE49-F238E27FC236}">
                  <a16:creationId xmlns:a16="http://schemas.microsoft.com/office/drawing/2014/main" id="{9BC7A239-D351-4C41-92C8-A7C28CA334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0" y="1822"/>
              <a:ext cx="1958" cy="366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48">
              <a:extLst>
                <a:ext uri="{FF2B5EF4-FFF2-40B4-BE49-F238E27FC236}">
                  <a16:creationId xmlns:a16="http://schemas.microsoft.com/office/drawing/2014/main" id="{12350F7C-AE4B-40C4-9CC7-ABBDEBF666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8" y="1933"/>
              <a:ext cx="1008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Sensor Interface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2110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805A-B54A-46FE-8483-E4720F603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Prototype Testing</a:t>
            </a:r>
          </a:p>
        </p:txBody>
      </p:sp>
      <p:pic>
        <p:nvPicPr>
          <p:cNvPr id="5" name="2023-01-28 17-52-10">
            <a:hlinkClick r:id="" action="ppaction://media"/>
            <a:extLst>
              <a:ext uri="{FF2B5EF4-FFF2-40B4-BE49-F238E27FC236}">
                <a16:creationId xmlns:a16="http://schemas.microsoft.com/office/drawing/2014/main" id="{855C2408-38A2-4FAB-81D6-2AA0776C32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9063" y="1171799"/>
            <a:ext cx="8991309" cy="505750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1F28F-F4C3-4B4F-8374-1A34F364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9488EF-E329-4965-A42C-1F2CFF44E079}"/>
              </a:ext>
            </a:extLst>
          </p:cNvPr>
          <p:cNvSpPr txBox="1"/>
          <p:nvPr/>
        </p:nvSpPr>
        <p:spPr>
          <a:xfrm>
            <a:off x="3533775" y="6172156"/>
            <a:ext cx="462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4.1 Prototype Testing Video with UI Design</a:t>
            </a:r>
          </a:p>
        </p:txBody>
      </p:sp>
    </p:spTree>
    <p:extLst>
      <p:ext uri="{BB962C8B-B14F-4D97-AF65-F5344CB8AC3E}">
        <p14:creationId xmlns:p14="http://schemas.microsoft.com/office/powerpoint/2010/main" val="1617820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</TotalTime>
  <Words>638</Words>
  <Application>Microsoft Office PowerPoint</Application>
  <PresentationFormat>Widescreen</PresentationFormat>
  <Paragraphs>148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Khmer OS Muol</vt:lpstr>
      <vt:lpstr>Symbol</vt:lpstr>
      <vt:lpstr>Wingdings</vt:lpstr>
      <vt:lpstr>Office Theme</vt:lpstr>
      <vt:lpstr>MRC River Monitoring Technology Competition </vt:lpstr>
      <vt:lpstr>Table of Contents</vt:lpstr>
      <vt:lpstr>1. Introduction</vt:lpstr>
      <vt:lpstr>2. Methodology</vt:lpstr>
      <vt:lpstr>2. Methodology</vt:lpstr>
      <vt:lpstr>3. Design and Implementation</vt:lpstr>
      <vt:lpstr>3. Design and Implementation</vt:lpstr>
      <vt:lpstr>3. Design and Implementation</vt:lpstr>
      <vt:lpstr>4. Prototype Testing</vt:lpstr>
      <vt:lpstr>5. Conclusion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MRC River Monitoring Technology Competition</dc:title>
  <dc:creator>Bora Ny</dc:creator>
  <cp:lastModifiedBy>LEAVCHUM SOCHEATA</cp:lastModifiedBy>
  <cp:revision>75</cp:revision>
  <dcterms:created xsi:type="dcterms:W3CDTF">2023-01-26T02:19:55Z</dcterms:created>
  <dcterms:modified xsi:type="dcterms:W3CDTF">2023-01-29T06:12:04Z</dcterms:modified>
</cp:coreProperties>
</file>

<file path=docProps/thumbnail.jpeg>
</file>